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3"/>
  </p:notesMasterIdLst>
  <p:sldIdLst>
    <p:sldId id="861" r:id="rId2"/>
    <p:sldId id="1337" r:id="rId3"/>
    <p:sldId id="1344" r:id="rId4"/>
    <p:sldId id="1341" r:id="rId5"/>
    <p:sldId id="1345" r:id="rId6"/>
    <p:sldId id="1346" r:id="rId7"/>
    <p:sldId id="1347" r:id="rId8"/>
    <p:sldId id="1348" r:id="rId9"/>
    <p:sldId id="1349" r:id="rId10"/>
    <p:sldId id="1343" r:id="rId11"/>
    <p:sldId id="1350" r:id="rId12"/>
  </p:sldIdLst>
  <p:sldSz cx="9144000" cy="5715000" type="screen16x10"/>
  <p:notesSz cx="6724650" cy="9866313"/>
  <p:embeddedFontLst>
    <p:embeddedFont>
      <p:font typeface="Avenir Book" panose="02000503020000020003" pitchFamily="2" charset="0"/>
      <p:regular r:id="rId14"/>
      <p:italic r:id="rId15"/>
    </p:embeddedFont>
    <p:embeddedFont>
      <p:font typeface="Calibri" panose="020F0502020204030204" pitchFamily="34" charset="0"/>
      <p:regular r:id="rId16"/>
      <p:bold r:id="rId17"/>
      <p:italic r:id="rId18"/>
      <p:boldItalic r:id="rId19"/>
    </p:embeddedFont>
    <p:embeddedFont>
      <p:font typeface="Comic Sans MS" panose="030F0902030302020204" pitchFamily="66" charset="0"/>
      <p:regular r:id="rId20"/>
    </p:embeddedFont>
  </p:embeddedFontLst>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FF66"/>
    <a:srgbClr val="FF40FF"/>
    <a:srgbClr val="FF965E"/>
    <a:srgbClr val="78E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6" autoAdjust="0"/>
    <p:restoredTop sz="88057" autoAdjust="0"/>
  </p:normalViewPr>
  <p:slideViewPr>
    <p:cSldViewPr>
      <p:cViewPr varScale="1">
        <p:scale>
          <a:sx n="166" d="100"/>
          <a:sy n="166" d="100"/>
        </p:scale>
        <p:origin x="192" y="111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7EDE2877-BD95-1343-A552-BA2868463D4E}" type="datetimeFigureOut">
              <a:rPr lang="en-US" smtClean="0"/>
              <a:pPr/>
              <a:t>12/20/23</a:t>
            </a:fld>
            <a:endParaRPr lang="en-US" dirty="0"/>
          </a:p>
        </p:txBody>
      </p:sp>
      <p:sp>
        <p:nvSpPr>
          <p:cNvPr id="4" name="Slide Image Placeholder 3"/>
          <p:cNvSpPr>
            <a:spLocks noGrp="1" noRot="1" noChangeAspect="1"/>
          </p:cNvSpPr>
          <p:nvPr>
            <p:ph type="sldImg" idx="2"/>
          </p:nvPr>
        </p:nvSpPr>
        <p:spPr>
          <a:xfrm>
            <a:off x="403225" y="739775"/>
            <a:ext cx="591820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100" y="4686300"/>
            <a:ext cx="5378450" cy="4440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013"/>
            <a:ext cx="291465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8413" y="9371013"/>
            <a:ext cx="2914650" cy="493712"/>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p:txBody>
      </p:sp>
      <p:sp>
        <p:nvSpPr>
          <p:cNvPr id="4" name="Slide Number Placeholder 3"/>
          <p:cNvSpPr>
            <a:spLocks noGrp="1"/>
          </p:cNvSpPr>
          <p:nvPr>
            <p:ph type="sldNum" sz="quarter" idx="10"/>
          </p:nvPr>
        </p:nvSpPr>
        <p:spPr/>
        <p:txBody>
          <a:bodyPr/>
          <a:lstStyle/>
          <a:p>
            <a:fld id="{3F6008AE-3493-5D48-A245-434CAFCA04E8}" type="slidenum">
              <a:rPr lang="en-US" smtClean="0"/>
              <a:pPr/>
              <a:t>1</a:t>
            </a:fld>
            <a:endParaRPr lang="en-US" dirty="0"/>
          </a:p>
        </p:txBody>
      </p:sp>
    </p:spTree>
    <p:extLst>
      <p:ext uri="{BB962C8B-B14F-4D97-AF65-F5344CB8AC3E}">
        <p14:creationId xmlns:p14="http://schemas.microsoft.com/office/powerpoint/2010/main" val="1314749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10</a:t>
            </a:fld>
            <a:endParaRPr lang="en-US" dirty="0"/>
          </a:p>
        </p:txBody>
      </p:sp>
    </p:spTree>
    <p:extLst>
      <p:ext uri="{BB962C8B-B14F-4D97-AF65-F5344CB8AC3E}">
        <p14:creationId xmlns:p14="http://schemas.microsoft.com/office/powerpoint/2010/main" val="36739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11</a:t>
            </a:fld>
            <a:endParaRPr lang="en-US" dirty="0"/>
          </a:p>
        </p:txBody>
      </p:sp>
    </p:spTree>
    <p:extLst>
      <p:ext uri="{BB962C8B-B14F-4D97-AF65-F5344CB8AC3E}">
        <p14:creationId xmlns:p14="http://schemas.microsoft.com/office/powerpoint/2010/main" val="366419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2</a:t>
            </a:fld>
            <a:endParaRPr lang="en-US" dirty="0"/>
          </a:p>
        </p:txBody>
      </p:sp>
    </p:spTree>
    <p:extLst>
      <p:ext uri="{BB962C8B-B14F-4D97-AF65-F5344CB8AC3E}">
        <p14:creationId xmlns:p14="http://schemas.microsoft.com/office/powerpoint/2010/main" val="388139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3</a:t>
            </a:fld>
            <a:endParaRPr lang="en-US" dirty="0"/>
          </a:p>
        </p:txBody>
      </p:sp>
    </p:spTree>
    <p:extLst>
      <p:ext uri="{BB962C8B-B14F-4D97-AF65-F5344CB8AC3E}">
        <p14:creationId xmlns:p14="http://schemas.microsoft.com/office/powerpoint/2010/main" val="224483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4</a:t>
            </a:fld>
            <a:endParaRPr lang="en-US" dirty="0"/>
          </a:p>
        </p:txBody>
      </p:sp>
    </p:spTree>
    <p:extLst>
      <p:ext uri="{BB962C8B-B14F-4D97-AF65-F5344CB8AC3E}">
        <p14:creationId xmlns:p14="http://schemas.microsoft.com/office/powerpoint/2010/main" val="403327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5</a:t>
            </a:fld>
            <a:endParaRPr lang="en-US" dirty="0"/>
          </a:p>
        </p:txBody>
      </p:sp>
    </p:spTree>
    <p:extLst>
      <p:ext uri="{BB962C8B-B14F-4D97-AF65-F5344CB8AC3E}">
        <p14:creationId xmlns:p14="http://schemas.microsoft.com/office/powerpoint/2010/main" val="1756058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6</a:t>
            </a:fld>
            <a:endParaRPr lang="en-US" dirty="0"/>
          </a:p>
        </p:txBody>
      </p:sp>
    </p:spTree>
    <p:extLst>
      <p:ext uri="{BB962C8B-B14F-4D97-AF65-F5344CB8AC3E}">
        <p14:creationId xmlns:p14="http://schemas.microsoft.com/office/powerpoint/2010/main" val="142789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7</a:t>
            </a:fld>
            <a:endParaRPr lang="en-US" dirty="0"/>
          </a:p>
        </p:txBody>
      </p:sp>
    </p:spTree>
    <p:extLst>
      <p:ext uri="{BB962C8B-B14F-4D97-AF65-F5344CB8AC3E}">
        <p14:creationId xmlns:p14="http://schemas.microsoft.com/office/powerpoint/2010/main" val="155947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8</a:t>
            </a:fld>
            <a:endParaRPr lang="en-US" dirty="0"/>
          </a:p>
        </p:txBody>
      </p:sp>
    </p:spTree>
    <p:extLst>
      <p:ext uri="{BB962C8B-B14F-4D97-AF65-F5344CB8AC3E}">
        <p14:creationId xmlns:p14="http://schemas.microsoft.com/office/powerpoint/2010/main" val="174750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9</a:t>
            </a:fld>
            <a:endParaRPr lang="en-US" dirty="0"/>
          </a:p>
        </p:txBody>
      </p:sp>
    </p:spTree>
    <p:extLst>
      <p:ext uri="{BB962C8B-B14F-4D97-AF65-F5344CB8AC3E}">
        <p14:creationId xmlns:p14="http://schemas.microsoft.com/office/powerpoint/2010/main" val="14154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dirty="0"/>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dirty="0"/>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481236"/>
            <a:ext cx="9144000" cy="4099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a:solidFill>
                  <a:srgbClr val="FFFF00"/>
                </a:solidFill>
                <a:latin typeface="+mn-lt"/>
                <a:ea typeface="+mn-ea"/>
                <a:cs typeface="+mn-cs"/>
              </a:rPr>
              <a:t>Luke  1:5-25 &amp; 57-66</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i="1" kern="0" dirty="0">
                <a:solidFill>
                  <a:srgbClr val="FFFF00"/>
                </a:solidFill>
                <a:latin typeface="Times New Roman" panose="02020603050405020304" pitchFamily="18" charset="0"/>
                <a:ea typeface="+mn-ea"/>
                <a:cs typeface="Times New Roman" panose="02020603050405020304" pitchFamily="18" charset="0"/>
              </a:rPr>
              <a:t>(English Standard Version)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p:txBody>
      </p:sp>
    </p:spTree>
    <p:extLst>
      <p:ext uri="{BB962C8B-B14F-4D97-AF65-F5344CB8AC3E}">
        <p14:creationId xmlns:p14="http://schemas.microsoft.com/office/powerpoint/2010/main" val="56144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0910813-6890-FE38-51F6-B7796EBC90EB}"/>
              </a:ext>
            </a:extLst>
          </p:cNvPr>
          <p:cNvSpPr txBox="1"/>
          <p:nvPr/>
        </p:nvSpPr>
        <p:spPr>
          <a:xfrm>
            <a:off x="0" y="0"/>
            <a:ext cx="7524328" cy="400110"/>
          </a:xfrm>
          <a:prstGeom prst="rect">
            <a:avLst/>
          </a:prstGeom>
          <a:noFill/>
          <a:ln w="19050">
            <a:noFill/>
          </a:ln>
        </p:spPr>
        <p:txBody>
          <a:bodyPr wrap="square" rtlCol="0">
            <a:spAutoFit/>
          </a:bodyPr>
          <a:lstStyle/>
          <a:p>
            <a:pPr marL="4763" indent="-4763"/>
            <a:r>
              <a:rPr lang="en-AU" sz="2000" dirty="0">
                <a:solidFill>
                  <a:srgbClr val="FFFF00"/>
                </a:solidFill>
                <a:latin typeface="Times New Roman" panose="02020603050405020304" pitchFamily="18" charset="0"/>
                <a:cs typeface="Times New Roman" panose="02020603050405020304" pitchFamily="18" charset="0"/>
              </a:rPr>
              <a:t>A  Spirit-Filled  Baby  Comes  Before  Jesus</a:t>
            </a:r>
            <a:r>
              <a:rPr lang="en-AU" dirty="0">
                <a:solidFill>
                  <a:srgbClr val="FFFF00"/>
                </a:solidFill>
                <a:latin typeface="Times New Roman" panose="02020603050405020304" pitchFamily="18" charset="0"/>
                <a:cs typeface="Times New Roman" panose="02020603050405020304" pitchFamily="18" charset="0"/>
              </a:rPr>
              <a:t>  –  John the Baptist</a:t>
            </a:r>
          </a:p>
        </p:txBody>
      </p:sp>
      <p:sp>
        <p:nvSpPr>
          <p:cNvPr id="12" name="TextBox 11">
            <a:extLst>
              <a:ext uri="{FF2B5EF4-FFF2-40B4-BE49-F238E27FC236}">
                <a16:creationId xmlns:a16="http://schemas.microsoft.com/office/drawing/2014/main" id="{9BE99BC9-8C58-D458-2E7F-A5E7E9C0FAF1}"/>
              </a:ext>
            </a:extLst>
          </p:cNvPr>
          <p:cNvSpPr txBox="1"/>
          <p:nvPr/>
        </p:nvSpPr>
        <p:spPr>
          <a:xfrm>
            <a:off x="6588224" y="30777"/>
            <a:ext cx="2636878" cy="369332"/>
          </a:xfrm>
          <a:prstGeom prst="rect">
            <a:avLst/>
          </a:prstGeom>
          <a:noFill/>
          <a:ln w="15875">
            <a:noFill/>
          </a:ln>
        </p:spPr>
        <p:txBody>
          <a:bodyPr wrap="square" rtlCol="0">
            <a:spAutoFit/>
          </a:bodyPr>
          <a:lstStyle/>
          <a:p>
            <a:r>
              <a:rPr lang="en-AU" dirty="0">
                <a:solidFill>
                  <a:schemeClr val="bg1"/>
                </a:solidFill>
                <a:latin typeface="Times New Roman" panose="02020603050405020304" pitchFamily="18" charset="0"/>
                <a:cs typeface="Times New Roman" panose="02020603050405020304" pitchFamily="18" charset="0"/>
              </a:rPr>
              <a:t>YHWH has been gracious</a:t>
            </a:r>
          </a:p>
        </p:txBody>
      </p:sp>
      <p:sp>
        <p:nvSpPr>
          <p:cNvPr id="9" name="TextBox 8">
            <a:extLst>
              <a:ext uri="{FF2B5EF4-FFF2-40B4-BE49-F238E27FC236}">
                <a16:creationId xmlns:a16="http://schemas.microsoft.com/office/drawing/2014/main" id="{B8D90B00-23B3-F0DB-DA4C-5BBB838767A1}"/>
              </a:ext>
            </a:extLst>
          </p:cNvPr>
          <p:cNvSpPr txBox="1"/>
          <p:nvPr/>
        </p:nvSpPr>
        <p:spPr>
          <a:xfrm>
            <a:off x="0" y="305372"/>
            <a:ext cx="9109436" cy="646331"/>
          </a:xfrm>
          <a:prstGeom prst="rect">
            <a:avLst/>
          </a:prstGeom>
          <a:noFill/>
          <a:ln>
            <a:noFill/>
          </a:ln>
        </p:spPr>
        <p:txBody>
          <a:bodyPr wrap="square" rtlCol="0">
            <a:spAutoFit/>
          </a:bodyPr>
          <a:lstStyle/>
          <a:p>
            <a:pPr marL="180975" indent="-180975">
              <a:buFont typeface="Arial" panose="020B0604020202020204" pitchFamily="34" charset="0"/>
              <a:buChar char="•"/>
            </a:pPr>
            <a:r>
              <a:rPr lang="en-AU" sz="1600" dirty="0">
                <a:solidFill>
                  <a:schemeClr val="bg1"/>
                </a:solidFill>
                <a:latin typeface="Comic Sans MS" panose="030F0902030302020204" pitchFamily="66" charset="0"/>
                <a:cs typeface="Times New Roman" panose="02020603050405020304" pitchFamily="18" charset="0"/>
              </a:rPr>
              <a:t>Filled with Holy Spirit</a:t>
            </a:r>
            <a:r>
              <a:rPr lang="en-AU" dirty="0">
                <a:solidFill>
                  <a:schemeClr val="bg1"/>
                </a:solidFill>
                <a:latin typeface="Times New Roman" panose="02020603050405020304" pitchFamily="18" charset="0"/>
                <a:cs typeface="Times New Roman" panose="02020603050405020304" pitchFamily="18" charset="0"/>
              </a:rPr>
              <a:t>  –  a prophetic role  –  A message from God to His Covenant people</a:t>
            </a:r>
          </a:p>
          <a:p>
            <a:pPr marL="180975" indent="-180975">
              <a:buFont typeface="Arial" panose="020B0604020202020204" pitchFamily="34" charset="0"/>
              <a:buChar char="•"/>
            </a:pPr>
            <a:r>
              <a:rPr lang="en-AU" sz="1600" dirty="0">
                <a:solidFill>
                  <a:schemeClr val="bg1"/>
                </a:solidFill>
                <a:latin typeface="Comic Sans MS" panose="030F0902030302020204" pitchFamily="66" charset="0"/>
                <a:cs typeface="Times New Roman" panose="02020603050405020304" pitchFamily="18" charset="0"/>
              </a:rPr>
              <a:t>In the spirit and power of Elijah</a:t>
            </a:r>
            <a:r>
              <a:rPr lang="en-AU" dirty="0">
                <a:solidFill>
                  <a:schemeClr val="bg1"/>
                </a:solidFill>
                <a:latin typeface="Times New Roman" panose="02020603050405020304" pitchFamily="18" charset="0"/>
                <a:cs typeface="Times New Roman" panose="02020603050405020304" pitchFamily="18" charset="0"/>
              </a:rPr>
              <a:t>  –  Challenges Kings and suffers because of it</a:t>
            </a:r>
          </a:p>
        </p:txBody>
      </p:sp>
      <p:sp>
        <p:nvSpPr>
          <p:cNvPr id="10" name="TextBox 9">
            <a:extLst>
              <a:ext uri="{FF2B5EF4-FFF2-40B4-BE49-F238E27FC236}">
                <a16:creationId xmlns:a16="http://schemas.microsoft.com/office/drawing/2014/main" id="{B84AD33B-8EBE-1C67-011B-851F2CEB669A}"/>
              </a:ext>
            </a:extLst>
          </p:cNvPr>
          <p:cNvSpPr txBox="1"/>
          <p:nvPr/>
        </p:nvSpPr>
        <p:spPr>
          <a:xfrm>
            <a:off x="33809" y="1804924"/>
            <a:ext cx="7242684"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A baptism of repentance for the forgiveness of sins</a:t>
            </a:r>
          </a:p>
        </p:txBody>
      </p:sp>
      <p:sp>
        <p:nvSpPr>
          <p:cNvPr id="18" name="TextBox 17">
            <a:extLst>
              <a:ext uri="{FF2B5EF4-FFF2-40B4-BE49-F238E27FC236}">
                <a16:creationId xmlns:a16="http://schemas.microsoft.com/office/drawing/2014/main" id="{56C8B6FD-19EB-4C9F-D4AD-11092D901288}"/>
              </a:ext>
            </a:extLst>
          </p:cNvPr>
          <p:cNvSpPr txBox="1"/>
          <p:nvPr/>
        </p:nvSpPr>
        <p:spPr>
          <a:xfrm>
            <a:off x="3347864" y="808179"/>
            <a:ext cx="5688590" cy="369332"/>
          </a:xfrm>
          <a:prstGeom prst="rect">
            <a:avLst/>
          </a:prstGeom>
          <a:noFill/>
          <a:ln w="15875">
            <a:noFill/>
          </a:ln>
        </p:spPr>
        <p:txBody>
          <a:bodyPr wrap="square" rtlCol="0">
            <a:spAutoFit/>
          </a:bodyPr>
          <a:lstStyle/>
          <a:p>
            <a:r>
              <a:rPr lang="en-AU" dirty="0">
                <a:solidFill>
                  <a:schemeClr val="bg1"/>
                </a:solidFill>
                <a:latin typeface="Times New Roman" panose="02020603050405020304" pitchFamily="18" charset="0"/>
                <a:cs typeface="Times New Roman" panose="02020603050405020304" pitchFamily="18" charset="0"/>
              </a:rPr>
              <a:t>–  Points to Old Testament Prophet Malachi</a:t>
            </a:r>
          </a:p>
        </p:txBody>
      </p:sp>
      <p:sp>
        <p:nvSpPr>
          <p:cNvPr id="19" name="TextBox 18">
            <a:extLst>
              <a:ext uri="{FF2B5EF4-FFF2-40B4-BE49-F238E27FC236}">
                <a16:creationId xmlns:a16="http://schemas.microsoft.com/office/drawing/2014/main" id="{3D792237-D00B-7E4F-35EE-21348EF62D34}"/>
              </a:ext>
            </a:extLst>
          </p:cNvPr>
          <p:cNvSpPr txBox="1"/>
          <p:nvPr/>
        </p:nvSpPr>
        <p:spPr>
          <a:xfrm>
            <a:off x="0" y="1072409"/>
            <a:ext cx="9109436" cy="369332"/>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message of John:  Get right with God before He comes on the Day of Judgment</a:t>
            </a:r>
          </a:p>
        </p:txBody>
      </p:sp>
      <p:sp>
        <p:nvSpPr>
          <p:cNvPr id="20" name="TextBox 19">
            <a:extLst>
              <a:ext uri="{FF2B5EF4-FFF2-40B4-BE49-F238E27FC236}">
                <a16:creationId xmlns:a16="http://schemas.microsoft.com/office/drawing/2014/main" id="{D676C42B-504F-DA87-8FE9-7800779F6641}"/>
              </a:ext>
            </a:extLst>
          </p:cNvPr>
          <p:cNvSpPr txBox="1"/>
          <p:nvPr/>
        </p:nvSpPr>
        <p:spPr>
          <a:xfrm>
            <a:off x="611561" y="1441741"/>
            <a:ext cx="7704856" cy="369332"/>
          </a:xfrm>
          <a:prstGeom prst="rect">
            <a:avLst/>
          </a:prstGeom>
          <a:noFill/>
          <a:ln w="15875">
            <a:solidFill>
              <a:schemeClr val="bg1"/>
            </a:solidFill>
          </a:ln>
        </p:spPr>
        <p:txBody>
          <a:bodyPr wrap="square" rtlCol="0">
            <a:spAutoFit/>
          </a:bodyPr>
          <a:lstStyle/>
          <a:p>
            <a:r>
              <a:rPr lang="en-AU" dirty="0">
                <a:solidFill>
                  <a:schemeClr val="bg1"/>
                </a:solidFill>
                <a:latin typeface="Times New Roman" panose="02020603050405020304" pitchFamily="18" charset="0"/>
                <a:cs typeface="Times New Roman" panose="02020603050405020304" pitchFamily="18" charset="0"/>
              </a:rPr>
              <a:t>God’s covenant people – so corrupt, when God appeared, they had Him executed.</a:t>
            </a:r>
          </a:p>
        </p:txBody>
      </p:sp>
      <p:sp>
        <p:nvSpPr>
          <p:cNvPr id="23" name="TextBox 22">
            <a:extLst>
              <a:ext uri="{FF2B5EF4-FFF2-40B4-BE49-F238E27FC236}">
                <a16:creationId xmlns:a16="http://schemas.microsoft.com/office/drawing/2014/main" id="{E08D09A4-87AF-EC64-5044-DD85EFA3BC15}"/>
              </a:ext>
            </a:extLst>
          </p:cNvPr>
          <p:cNvSpPr txBox="1"/>
          <p:nvPr/>
        </p:nvSpPr>
        <p:spPr>
          <a:xfrm>
            <a:off x="9955" y="2085324"/>
            <a:ext cx="9109436" cy="369332"/>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Repentance – a turning – a change of mind – a change in behaviour (from evil to righteous)</a:t>
            </a:r>
          </a:p>
        </p:txBody>
      </p:sp>
      <p:sp>
        <p:nvSpPr>
          <p:cNvPr id="24" name="TextBox 23">
            <a:extLst>
              <a:ext uri="{FF2B5EF4-FFF2-40B4-BE49-F238E27FC236}">
                <a16:creationId xmlns:a16="http://schemas.microsoft.com/office/drawing/2014/main" id="{3B4C5C20-A7EC-27A7-451A-9A64D20C53AF}"/>
              </a:ext>
            </a:extLst>
          </p:cNvPr>
          <p:cNvSpPr txBox="1"/>
          <p:nvPr/>
        </p:nvSpPr>
        <p:spPr>
          <a:xfrm>
            <a:off x="9954" y="2369466"/>
            <a:ext cx="9109435"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The fruit of the Gospel of Jesus Christ, is “reconciliation”.  </a:t>
            </a:r>
            <a:r>
              <a:rPr lang="en-AU" dirty="0">
                <a:solidFill>
                  <a:schemeClr val="bg1"/>
                </a:solidFill>
                <a:latin typeface="Times New Roman" panose="02020603050405020304" pitchFamily="18" charset="0"/>
                <a:cs typeface="Times New Roman" panose="02020603050405020304" pitchFamily="18" charset="0"/>
              </a:rPr>
              <a:t>In Repentance and faith:</a:t>
            </a:r>
          </a:p>
        </p:txBody>
      </p:sp>
      <p:sp>
        <p:nvSpPr>
          <p:cNvPr id="25" name="TextBox 24">
            <a:extLst>
              <a:ext uri="{FF2B5EF4-FFF2-40B4-BE49-F238E27FC236}">
                <a16:creationId xmlns:a16="http://schemas.microsoft.com/office/drawing/2014/main" id="{8AB00C62-8848-99CB-9A22-558AFA27E3BE}"/>
              </a:ext>
            </a:extLst>
          </p:cNvPr>
          <p:cNvSpPr txBox="1"/>
          <p:nvPr/>
        </p:nvSpPr>
        <p:spPr>
          <a:xfrm>
            <a:off x="394780" y="2641915"/>
            <a:ext cx="8708707" cy="646331"/>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Sinners are reconciled to a Holy God;  </a:t>
            </a:r>
          </a:p>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Broken &amp; bitter families can be reconciled in Jesus Christ (bound in love and forgiveness)</a:t>
            </a:r>
          </a:p>
        </p:txBody>
      </p:sp>
      <p:sp>
        <p:nvSpPr>
          <p:cNvPr id="26" name="TextBox 25">
            <a:extLst>
              <a:ext uri="{FF2B5EF4-FFF2-40B4-BE49-F238E27FC236}">
                <a16:creationId xmlns:a16="http://schemas.microsoft.com/office/drawing/2014/main" id="{DAAAC6A4-592C-EAC3-D5C1-E7ED81021F8F}"/>
              </a:ext>
            </a:extLst>
          </p:cNvPr>
          <p:cNvSpPr txBox="1"/>
          <p:nvPr/>
        </p:nvSpPr>
        <p:spPr>
          <a:xfrm>
            <a:off x="17907" y="3196402"/>
            <a:ext cx="9085580" cy="369332"/>
          </a:xfrm>
          <a:prstGeom prst="rect">
            <a:avLst/>
          </a:prstGeom>
          <a:noFill/>
          <a:ln w="19050">
            <a:noFill/>
          </a:ln>
        </p:spPr>
        <p:txBody>
          <a:bodyPr wrap="square" rtlCol="0">
            <a:spAutoFit/>
          </a:bodyPr>
          <a:lstStyle/>
          <a:p>
            <a:pPr marL="4763" indent="-4763"/>
            <a:r>
              <a:rPr lang="en-AU" u="sng" dirty="0">
                <a:solidFill>
                  <a:srgbClr val="FFFF00"/>
                </a:solidFill>
                <a:latin typeface="Comic Sans MS" panose="030F0902030302020204" pitchFamily="66" charset="0"/>
                <a:cs typeface="Times New Roman" panose="02020603050405020304" pitchFamily="18" charset="0"/>
              </a:rPr>
              <a:t>To make ready for the Lord, a people prepared</a:t>
            </a:r>
          </a:p>
        </p:txBody>
      </p:sp>
      <p:sp>
        <p:nvSpPr>
          <p:cNvPr id="2" name="TextBox 1">
            <a:extLst>
              <a:ext uri="{FF2B5EF4-FFF2-40B4-BE49-F238E27FC236}">
                <a16:creationId xmlns:a16="http://schemas.microsoft.com/office/drawing/2014/main" id="{77E282E2-4AA7-819E-3683-C9C393B7360C}"/>
              </a:ext>
            </a:extLst>
          </p:cNvPr>
          <p:cNvSpPr txBox="1"/>
          <p:nvPr/>
        </p:nvSpPr>
        <p:spPr>
          <a:xfrm>
            <a:off x="6362" y="3507763"/>
            <a:ext cx="9137638" cy="369332"/>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At the 2</a:t>
            </a:r>
            <a:r>
              <a:rPr lang="en-AU" baseline="30000" dirty="0">
                <a:solidFill>
                  <a:schemeClr val="bg1"/>
                </a:solidFill>
                <a:latin typeface="Times New Roman" panose="02020603050405020304" pitchFamily="18" charset="0"/>
                <a:cs typeface="Times New Roman" panose="02020603050405020304" pitchFamily="18" charset="0"/>
              </a:rPr>
              <a:t>nd</a:t>
            </a:r>
            <a:r>
              <a:rPr lang="en-AU" dirty="0">
                <a:solidFill>
                  <a:schemeClr val="bg1"/>
                </a:solidFill>
                <a:latin typeface="Times New Roman" panose="02020603050405020304" pitchFamily="18" charset="0"/>
                <a:cs typeface="Times New Roman" panose="02020603050405020304" pitchFamily="18" charset="0"/>
              </a:rPr>
              <a:t> coming of Jesus, He comes in Judgment.   (Who can stand before Him on that day?)</a:t>
            </a:r>
          </a:p>
        </p:txBody>
      </p:sp>
      <p:sp>
        <p:nvSpPr>
          <p:cNvPr id="3" name="TextBox 2">
            <a:extLst>
              <a:ext uri="{FF2B5EF4-FFF2-40B4-BE49-F238E27FC236}">
                <a16:creationId xmlns:a16="http://schemas.microsoft.com/office/drawing/2014/main" id="{B27789C8-7A15-4690-9529-288B798C65FF}"/>
              </a:ext>
            </a:extLst>
          </p:cNvPr>
          <p:cNvSpPr txBox="1"/>
          <p:nvPr/>
        </p:nvSpPr>
        <p:spPr>
          <a:xfrm>
            <a:off x="1441" y="3803656"/>
            <a:ext cx="9117948"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Repentance for the Forgiveness of Sins  ––  The message of John / Jesus / Apostles / us</a:t>
            </a:r>
          </a:p>
        </p:txBody>
      </p:sp>
      <p:sp>
        <p:nvSpPr>
          <p:cNvPr id="4" name="TextBox 3">
            <a:extLst>
              <a:ext uri="{FF2B5EF4-FFF2-40B4-BE49-F238E27FC236}">
                <a16:creationId xmlns:a16="http://schemas.microsoft.com/office/drawing/2014/main" id="{F77A3867-12B7-1FA8-3046-F6BFABE77168}"/>
              </a:ext>
            </a:extLst>
          </p:cNvPr>
          <p:cNvSpPr txBox="1"/>
          <p:nvPr/>
        </p:nvSpPr>
        <p:spPr>
          <a:xfrm>
            <a:off x="368800" y="4282045"/>
            <a:ext cx="7704856" cy="1261884"/>
          </a:xfrm>
          <a:prstGeom prst="rect">
            <a:avLst/>
          </a:prstGeom>
          <a:noFill/>
          <a:ln w="15875">
            <a:solidFill>
              <a:schemeClr val="bg1"/>
            </a:solidFill>
          </a:ln>
        </p:spPr>
        <p:txBody>
          <a:bodyPr wrap="square" rtlCol="0">
            <a:spAutoFit/>
          </a:bodyPr>
          <a:lstStyle/>
          <a:p>
            <a:pPr algn="ctr"/>
            <a:r>
              <a:rPr lang="en-AU" sz="2200" b="1" dirty="0">
                <a:solidFill>
                  <a:schemeClr val="bg1"/>
                </a:solidFill>
                <a:latin typeface="Times New Roman" panose="02020603050405020304" pitchFamily="18" charset="0"/>
                <a:cs typeface="Times New Roman" panose="02020603050405020304" pitchFamily="18" charset="0"/>
              </a:rPr>
              <a:t>Will you be prepared for the coming of Jesus?</a:t>
            </a:r>
          </a:p>
          <a:p>
            <a:pPr algn="ctr"/>
            <a:r>
              <a:rPr lang="en-AU" dirty="0">
                <a:solidFill>
                  <a:schemeClr val="bg1"/>
                </a:solidFill>
                <a:latin typeface="Times New Roman" panose="02020603050405020304" pitchFamily="18" charset="0"/>
                <a:cs typeface="Times New Roman" panose="02020603050405020304" pitchFamily="18" charset="0"/>
              </a:rPr>
              <a:t>God is Gracious.  He sent Jesus to die on the cross  (paid the penalty of our sins).</a:t>
            </a:r>
          </a:p>
          <a:p>
            <a:pPr algn="ctr"/>
            <a:r>
              <a:rPr lang="en-AU" dirty="0">
                <a:solidFill>
                  <a:schemeClr val="bg1"/>
                </a:solidFill>
                <a:latin typeface="Times New Roman" panose="02020603050405020304" pitchFamily="18" charset="0"/>
                <a:cs typeface="Times New Roman" panose="02020603050405020304" pitchFamily="18" charset="0"/>
              </a:rPr>
              <a:t>Repent;  Believe in the Lord Jesus Christ;  Receive forgiveness in His Name;</a:t>
            </a:r>
          </a:p>
          <a:p>
            <a:pPr algn="ctr"/>
            <a:r>
              <a:rPr lang="en-AU" dirty="0">
                <a:solidFill>
                  <a:schemeClr val="bg1"/>
                </a:solidFill>
                <a:latin typeface="Times New Roman" panose="02020603050405020304" pitchFamily="18" charset="0"/>
                <a:cs typeface="Times New Roman" panose="02020603050405020304" pitchFamily="18" charset="0"/>
              </a:rPr>
              <a:t>By the Holy Spirit, live in the Holiness and Righteousness of God</a:t>
            </a:r>
          </a:p>
        </p:txBody>
      </p:sp>
    </p:spTree>
    <p:extLst>
      <p:ext uri="{BB962C8B-B14F-4D97-AF65-F5344CB8AC3E}">
        <p14:creationId xmlns:p14="http://schemas.microsoft.com/office/powerpoint/2010/main" val="135754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4424389" cy="5663089"/>
          </a:xfrm>
          <a:prstGeom prst="rect">
            <a:avLst/>
          </a:prstGeom>
          <a:noFill/>
          <a:ln w="9525">
            <a:noFill/>
            <a:miter lim="800000"/>
            <a:headEnd/>
            <a:tailEnd/>
          </a:ln>
        </p:spPr>
        <p:txBody>
          <a:bodyPr wrap="square">
            <a:prstTxWarp prst="textNoShape">
              <a:avLst/>
            </a:prstTxWarp>
            <a:spAutoFit/>
          </a:bodyPr>
          <a:lstStyle/>
          <a:p>
            <a:r>
              <a:rPr lang="en-AU" sz="1800" dirty="0">
                <a:effectLst/>
                <a:latin typeface="Avenir Book" panose="02000503020000020003" pitchFamily="2" charset="0"/>
                <a:ea typeface="Times New Roman" panose="02020603050405020304" pitchFamily="18" charset="0"/>
              </a:rPr>
              <a:t>Heavenly Father,  </a:t>
            </a:r>
          </a:p>
          <a:p>
            <a:r>
              <a:rPr lang="en-AU" sz="1800" dirty="0">
                <a:effectLst/>
                <a:latin typeface="Avenir Book" panose="02000503020000020003" pitchFamily="2" charset="0"/>
                <a:ea typeface="Times New Roman" panose="02020603050405020304" pitchFamily="18" charset="0"/>
              </a:rPr>
              <a:t>We thank You for Your Son, Jesus Christ.</a:t>
            </a:r>
            <a:endParaRPr lang="en-AU" sz="1000" dirty="0">
              <a:effectLst/>
              <a:latin typeface="Times New Roman" panose="02020603050405020304" pitchFamily="18" charset="0"/>
              <a:ea typeface="Times New Roman" panose="02020603050405020304" pitchFamily="18" charset="0"/>
            </a:endParaRPr>
          </a:p>
          <a:p>
            <a:r>
              <a:rPr lang="en-AU" sz="1000" dirty="0">
                <a:effectLst/>
                <a:latin typeface="Avenir Book" panose="02000503020000020003" pitchFamily="2" charset="0"/>
                <a:ea typeface="Times New Roman" panose="02020603050405020304" pitchFamily="18" charset="0"/>
              </a:rPr>
              <a:t> </a:t>
            </a:r>
            <a:endParaRPr lang="en-AU" sz="10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We are so undeserving;</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I have </a:t>
            </a:r>
            <a:r>
              <a:rPr lang="en-AU" sz="1800" u="sng" dirty="0">
                <a:effectLst/>
                <a:latin typeface="Avenir Book" panose="02000503020000020003" pitchFamily="2" charset="0"/>
                <a:ea typeface="Times New Roman" panose="02020603050405020304" pitchFamily="18" charset="0"/>
              </a:rPr>
              <a:t>been</a:t>
            </a:r>
            <a:r>
              <a:rPr lang="en-AU" sz="1800" dirty="0">
                <a:effectLst/>
                <a:latin typeface="Avenir Book" panose="02000503020000020003" pitchFamily="2" charset="0"/>
                <a:ea typeface="Times New Roman" panose="02020603050405020304" pitchFamily="18" charset="0"/>
              </a:rPr>
              <a:t> evil.     I’ve </a:t>
            </a:r>
            <a:r>
              <a:rPr lang="en-AU" sz="1800" u="sng" dirty="0">
                <a:effectLst/>
                <a:latin typeface="Avenir Book" panose="02000503020000020003" pitchFamily="2" charset="0"/>
                <a:ea typeface="Times New Roman" panose="02020603050405020304" pitchFamily="18" charset="0"/>
              </a:rPr>
              <a:t>done</a:t>
            </a:r>
            <a:r>
              <a:rPr lang="en-AU" sz="1800" dirty="0">
                <a:effectLst/>
                <a:latin typeface="Avenir Book" panose="02000503020000020003" pitchFamily="2" charset="0"/>
                <a:ea typeface="Times New Roman" panose="02020603050405020304" pitchFamily="18" charset="0"/>
              </a:rPr>
              <a:t> evil;</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I’ve thought evil;    I’ve spoken evil;</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I’ve planned evil;   </a:t>
            </a:r>
          </a:p>
          <a:p>
            <a:r>
              <a:rPr lang="en-AU" sz="1800" dirty="0">
                <a:effectLst/>
                <a:latin typeface="Avenir Book" panose="02000503020000020003" pitchFamily="2" charset="0"/>
                <a:ea typeface="Times New Roman" panose="02020603050405020304" pitchFamily="18" charset="0"/>
              </a:rPr>
              <a:t>and I’ve even admired evil… </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God, forgive me.</a:t>
            </a:r>
            <a:endParaRPr lang="en-AU" sz="1000" dirty="0">
              <a:effectLst/>
              <a:latin typeface="Times New Roman" panose="02020603050405020304" pitchFamily="18" charset="0"/>
              <a:ea typeface="Times New Roman" panose="02020603050405020304" pitchFamily="18" charset="0"/>
            </a:endParaRPr>
          </a:p>
          <a:p>
            <a:r>
              <a:rPr lang="en-AU" sz="1000" dirty="0">
                <a:effectLst/>
                <a:latin typeface="Avenir Book" panose="02000503020000020003" pitchFamily="2" charset="0"/>
                <a:ea typeface="Times New Roman" panose="02020603050405020304" pitchFamily="18" charset="0"/>
              </a:rPr>
              <a:t> </a:t>
            </a:r>
            <a:endParaRPr lang="en-AU" sz="10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Lord, </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I don’t want to live for myself any more – </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I’ve made aright mess of it.</a:t>
            </a:r>
            <a:endParaRPr lang="en-AU" sz="1000" dirty="0">
              <a:effectLst/>
              <a:latin typeface="Times New Roman" panose="02020603050405020304" pitchFamily="18" charset="0"/>
              <a:ea typeface="Times New Roman" panose="02020603050405020304" pitchFamily="18" charset="0"/>
            </a:endParaRPr>
          </a:p>
          <a:p>
            <a:r>
              <a:rPr lang="en-AU" sz="1000" dirty="0">
                <a:effectLst/>
                <a:latin typeface="Avenir Book" panose="02000503020000020003" pitchFamily="2" charset="0"/>
                <a:ea typeface="Times New Roman" panose="02020603050405020304" pitchFamily="18" charset="0"/>
              </a:rPr>
              <a:t> </a:t>
            </a:r>
            <a:endParaRPr lang="en-AU" sz="10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Up until now, </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I’ve been putting myself as number 1, </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but now I yield to You.</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Have mercy on me.</a:t>
            </a:r>
          </a:p>
          <a:p>
            <a:r>
              <a:rPr lang="en-AU" sz="1800" dirty="0">
                <a:effectLst/>
                <a:latin typeface="Avenir Book" panose="02000503020000020003" pitchFamily="2" charset="0"/>
                <a:ea typeface="Times New Roman" panose="02020603050405020304" pitchFamily="18" charset="0"/>
              </a:rPr>
              <a:t>And I thank You, </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that the name “John” says it all,</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YHWH has been gracious.</a:t>
            </a:r>
            <a:endParaRPr lang="en-AU" sz="1800" dirty="0">
              <a:effectLst/>
              <a:latin typeface="Times New Roman" panose="02020603050405020304" pitchFamily="18" charset="0"/>
              <a:ea typeface="Times New Roman" panose="02020603050405020304" pitchFamily="18" charset="0"/>
            </a:endParaRPr>
          </a:p>
        </p:txBody>
      </p:sp>
      <p:sp>
        <p:nvSpPr>
          <p:cNvPr id="3" name="Text Box 4">
            <a:extLst>
              <a:ext uri="{FF2B5EF4-FFF2-40B4-BE49-F238E27FC236}">
                <a16:creationId xmlns:a16="http://schemas.microsoft.com/office/drawing/2014/main" id="{3B395F2E-7F40-007B-C322-1EB6FC060A02}"/>
              </a:ext>
            </a:extLst>
          </p:cNvPr>
          <p:cNvSpPr txBox="1">
            <a:spLocks noChangeArrowheads="1"/>
          </p:cNvSpPr>
          <p:nvPr/>
        </p:nvSpPr>
        <p:spPr bwMode="auto">
          <a:xfrm>
            <a:off x="4499992" y="7684"/>
            <a:ext cx="4645989" cy="5693866"/>
          </a:xfrm>
          <a:prstGeom prst="rect">
            <a:avLst/>
          </a:prstGeom>
          <a:noFill/>
          <a:ln w="9525">
            <a:noFill/>
            <a:miter lim="800000"/>
            <a:headEnd/>
            <a:tailEnd/>
          </a:ln>
        </p:spPr>
        <p:txBody>
          <a:bodyPr wrap="square">
            <a:prstTxWarp prst="textNoShape">
              <a:avLst/>
            </a:prstTxWarp>
            <a:spAutoFit/>
          </a:bodyPr>
          <a:lstStyle/>
          <a:p>
            <a:r>
              <a:rPr lang="en-AU" sz="1800" dirty="0">
                <a:effectLst/>
                <a:latin typeface="Avenir Book" panose="02000503020000020003" pitchFamily="2" charset="0"/>
                <a:ea typeface="Times New Roman" panose="02020603050405020304" pitchFamily="18" charset="0"/>
              </a:rPr>
              <a:t>I thank You for Your grace.</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I thank You that Jesus came;</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that He was born in the most humbling</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of circumstances.</a:t>
            </a:r>
            <a:endParaRPr lang="en-AU" sz="1000" dirty="0">
              <a:effectLst/>
              <a:latin typeface="Times New Roman" panose="02020603050405020304" pitchFamily="18" charset="0"/>
              <a:ea typeface="Times New Roman" panose="02020603050405020304" pitchFamily="18" charset="0"/>
            </a:endParaRPr>
          </a:p>
          <a:p>
            <a:r>
              <a:rPr lang="en-AU" sz="1000" dirty="0">
                <a:effectLst/>
                <a:latin typeface="Avenir Book" panose="02000503020000020003" pitchFamily="2" charset="0"/>
                <a:ea typeface="Times New Roman" panose="02020603050405020304" pitchFamily="18" charset="0"/>
              </a:rPr>
              <a:t> </a:t>
            </a:r>
            <a:endParaRPr lang="en-AU" sz="10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And I thank You, that in His great love,</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He gave Himself unto death on the cross.</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Lord, forgive me,</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and I thank You for Your forgiveness.</a:t>
            </a:r>
            <a:endParaRPr lang="en-AU" sz="1000" dirty="0">
              <a:effectLst/>
              <a:latin typeface="Times New Roman" panose="02020603050405020304" pitchFamily="18" charset="0"/>
              <a:ea typeface="Times New Roman" panose="02020603050405020304" pitchFamily="18" charset="0"/>
            </a:endParaRPr>
          </a:p>
          <a:p>
            <a:r>
              <a:rPr lang="en-AU" sz="1000" dirty="0">
                <a:effectLst/>
                <a:latin typeface="Avenir Book" panose="02000503020000020003" pitchFamily="2" charset="0"/>
                <a:ea typeface="Times New Roman" panose="02020603050405020304" pitchFamily="18" charset="0"/>
              </a:rPr>
              <a:t> </a:t>
            </a:r>
            <a:endParaRPr lang="en-AU" sz="10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And Lord, I pray for a miracle.</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I pray that You would re-create me – </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that You would change/transform me,</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from a person of wickedness and darkness,</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and make me a person of righteousness and light.</a:t>
            </a:r>
            <a:endParaRPr lang="en-AU" sz="1000" dirty="0">
              <a:effectLst/>
              <a:latin typeface="Times New Roman" panose="02020603050405020304" pitchFamily="18" charset="0"/>
              <a:ea typeface="Times New Roman" panose="02020603050405020304" pitchFamily="18" charset="0"/>
            </a:endParaRPr>
          </a:p>
          <a:p>
            <a:r>
              <a:rPr lang="en-AU" sz="1000" dirty="0">
                <a:effectLst/>
                <a:latin typeface="Avenir Book" panose="02000503020000020003" pitchFamily="2" charset="0"/>
                <a:ea typeface="Times New Roman" panose="02020603050405020304" pitchFamily="18" charset="0"/>
              </a:rPr>
              <a:t> </a:t>
            </a:r>
            <a:endParaRPr lang="en-AU" sz="10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Make me a person prepared,</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for the coming of my King,</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For the Glory of God,</a:t>
            </a:r>
            <a:endParaRPr lang="en-AU" sz="1000" dirty="0">
              <a:effectLst/>
              <a:latin typeface="Times New Roman" panose="02020603050405020304" pitchFamily="18" charset="0"/>
              <a:ea typeface="Times New Roman" panose="02020603050405020304" pitchFamily="18" charset="0"/>
            </a:endParaRPr>
          </a:p>
          <a:p>
            <a:r>
              <a:rPr lang="en-AU" sz="1000" dirty="0">
                <a:effectLst/>
                <a:latin typeface="Avenir Book" panose="02000503020000020003" pitchFamily="2" charset="0"/>
                <a:ea typeface="Times New Roman" panose="02020603050405020304" pitchFamily="18" charset="0"/>
              </a:rPr>
              <a:t> </a:t>
            </a:r>
            <a:endParaRPr lang="en-AU" sz="1000" dirty="0">
              <a:effectLst/>
              <a:latin typeface="Times New Roman" panose="02020603050405020304" pitchFamily="18" charset="0"/>
              <a:ea typeface="Times New Roman" panose="02020603050405020304" pitchFamily="18" charset="0"/>
            </a:endParaRPr>
          </a:p>
          <a:p>
            <a:r>
              <a:rPr lang="en-AU" sz="1800" dirty="0">
                <a:effectLst/>
                <a:latin typeface="Avenir Book" panose="02000503020000020003" pitchFamily="2" charset="0"/>
                <a:ea typeface="Times New Roman" panose="02020603050405020304" pitchFamily="18" charset="0"/>
              </a:rPr>
              <a:t>Amen</a:t>
            </a:r>
            <a:endParaRPr lang="en-A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361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5408660"/>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400" b="1" baseline="30000" dirty="0">
                <a:solidFill>
                  <a:srgbClr val="FFFFFF"/>
                </a:solidFill>
                <a:effectLst/>
                <a:latin typeface="Times New Roman" panose="02020603050405020304" pitchFamily="18" charset="0"/>
                <a:ea typeface="Times New Roman" panose="02020603050405020304" pitchFamily="18" charset="0"/>
              </a:rPr>
              <a:t>5 </a:t>
            </a:r>
            <a:r>
              <a:rPr lang="en-AU" sz="2400" dirty="0">
                <a:solidFill>
                  <a:srgbClr val="FFFFFF"/>
                </a:solidFill>
                <a:effectLst/>
                <a:latin typeface="Times New Roman" panose="02020603050405020304" pitchFamily="18" charset="0"/>
                <a:ea typeface="Times New Roman" panose="02020603050405020304" pitchFamily="18" charset="0"/>
              </a:rPr>
              <a:t>In the days of Herod, king of Judea, there was a priest named Zechariah, of the division of Abijah.  And he had a wife from the daughters of Aaron, and her name was Elizabeth.  </a:t>
            </a:r>
            <a:r>
              <a:rPr lang="en-AU" sz="2400" b="1" baseline="30000" dirty="0">
                <a:solidFill>
                  <a:srgbClr val="FFFFFF"/>
                </a:solidFill>
                <a:effectLst/>
                <a:latin typeface="Times New Roman" panose="02020603050405020304" pitchFamily="18" charset="0"/>
                <a:ea typeface="Times New Roman" panose="02020603050405020304" pitchFamily="18" charset="0"/>
              </a:rPr>
              <a:t>6 </a:t>
            </a:r>
            <a:r>
              <a:rPr lang="en-AU" sz="2400" dirty="0">
                <a:solidFill>
                  <a:srgbClr val="FFFFFF"/>
                </a:solidFill>
                <a:effectLst/>
                <a:latin typeface="Times New Roman" panose="02020603050405020304" pitchFamily="18" charset="0"/>
                <a:ea typeface="Times New Roman" panose="02020603050405020304" pitchFamily="18" charset="0"/>
              </a:rPr>
              <a:t>And they were both righteous before God, walking blamelessly in all the commandments and statutes of the Lord.  </a:t>
            </a:r>
            <a:r>
              <a:rPr lang="en-AU" sz="2400" b="1" baseline="30000" dirty="0">
                <a:solidFill>
                  <a:srgbClr val="FFFFFF"/>
                </a:solidFill>
                <a:effectLst/>
                <a:latin typeface="Times New Roman" panose="02020603050405020304" pitchFamily="18" charset="0"/>
                <a:ea typeface="Times New Roman" panose="02020603050405020304" pitchFamily="18" charset="0"/>
              </a:rPr>
              <a:t>7 </a:t>
            </a:r>
            <a:r>
              <a:rPr lang="en-AU" sz="2400" dirty="0">
                <a:solidFill>
                  <a:srgbClr val="FFFFFF"/>
                </a:solidFill>
                <a:effectLst/>
                <a:latin typeface="Times New Roman" panose="02020603050405020304" pitchFamily="18" charset="0"/>
                <a:ea typeface="Times New Roman" panose="02020603050405020304" pitchFamily="18" charset="0"/>
              </a:rPr>
              <a:t>But they had no child, because Elizabeth was barren, and both were advanced in years.  </a:t>
            </a:r>
            <a:endParaRPr lang="en-AU" sz="2400" dirty="0">
              <a:effectLst/>
              <a:latin typeface="Calibri" panose="020F0502020204030204" pitchFamily="34" charset="0"/>
              <a:ea typeface="Times New Roman" panose="02020603050405020304" pitchFamily="18" charset="0"/>
            </a:endParaRPr>
          </a:p>
          <a:p>
            <a:pPr indent="152400">
              <a:lnSpc>
                <a:spcPct val="110000"/>
              </a:lnSpc>
              <a:spcAft>
                <a:spcPts val="1000"/>
              </a:spcAft>
            </a:pPr>
            <a:r>
              <a:rPr lang="en-AU" sz="2400" dirty="0">
                <a:solidFill>
                  <a:srgbClr val="FFFFFF"/>
                </a:solidFill>
                <a:effectLst/>
                <a:latin typeface="Times New Roman" panose="02020603050405020304" pitchFamily="18" charset="0"/>
                <a:ea typeface="Times New Roman" panose="02020603050405020304" pitchFamily="18" charset="0"/>
              </a:rPr>
              <a:t> </a:t>
            </a:r>
            <a:endParaRPr lang="en-AU" sz="2400" dirty="0">
              <a:effectLst/>
              <a:latin typeface="Calibri" panose="020F0502020204030204" pitchFamily="34" charset="0"/>
              <a:ea typeface="Times New Roman" panose="02020603050405020304" pitchFamily="18" charset="0"/>
            </a:endParaRPr>
          </a:p>
          <a:p>
            <a:r>
              <a:rPr lang="en-AU" sz="2400" b="1" baseline="30000" dirty="0">
                <a:solidFill>
                  <a:srgbClr val="FFFFFF"/>
                </a:solidFill>
                <a:effectLst/>
                <a:latin typeface="Times New Roman" panose="02020603050405020304" pitchFamily="18" charset="0"/>
                <a:ea typeface="Times New Roman" panose="02020603050405020304" pitchFamily="18" charset="0"/>
              </a:rPr>
              <a:t>8 </a:t>
            </a:r>
            <a:r>
              <a:rPr lang="en-AU" sz="2400" dirty="0">
                <a:solidFill>
                  <a:srgbClr val="FFFFFF"/>
                </a:solidFill>
                <a:effectLst/>
                <a:latin typeface="Times New Roman" panose="02020603050405020304" pitchFamily="18" charset="0"/>
                <a:ea typeface="Times New Roman" panose="02020603050405020304" pitchFamily="18" charset="0"/>
              </a:rPr>
              <a:t>Now while he was serving as priest before God when his division was on duty, </a:t>
            </a:r>
            <a:r>
              <a:rPr lang="en-AU" sz="2400" b="1" baseline="30000" dirty="0">
                <a:solidFill>
                  <a:srgbClr val="FFFFFF"/>
                </a:solidFill>
                <a:effectLst/>
                <a:latin typeface="Times New Roman" panose="02020603050405020304" pitchFamily="18" charset="0"/>
                <a:ea typeface="Times New Roman" panose="02020603050405020304" pitchFamily="18" charset="0"/>
              </a:rPr>
              <a:t>9 </a:t>
            </a:r>
            <a:r>
              <a:rPr lang="en-AU" sz="2400" dirty="0">
                <a:solidFill>
                  <a:srgbClr val="FFFFFF"/>
                </a:solidFill>
                <a:effectLst/>
                <a:latin typeface="Times New Roman" panose="02020603050405020304" pitchFamily="18" charset="0"/>
                <a:ea typeface="Times New Roman" panose="02020603050405020304" pitchFamily="18" charset="0"/>
              </a:rPr>
              <a:t>according to the custom of the priesthood, he was chosen by lot to enter the temple of the Lord and burn incense.  </a:t>
            </a:r>
            <a:r>
              <a:rPr lang="en-AU" sz="2400" b="1" baseline="30000" dirty="0">
                <a:solidFill>
                  <a:srgbClr val="FFFFFF"/>
                </a:solidFill>
                <a:effectLst/>
                <a:latin typeface="Times New Roman" panose="02020603050405020304" pitchFamily="18" charset="0"/>
                <a:ea typeface="Times New Roman" panose="02020603050405020304" pitchFamily="18" charset="0"/>
              </a:rPr>
              <a:t>10 </a:t>
            </a:r>
            <a:r>
              <a:rPr lang="en-AU" sz="2400" dirty="0">
                <a:solidFill>
                  <a:srgbClr val="FFFFFF"/>
                </a:solidFill>
                <a:effectLst/>
                <a:latin typeface="Times New Roman" panose="02020603050405020304" pitchFamily="18" charset="0"/>
                <a:ea typeface="Times New Roman" panose="02020603050405020304" pitchFamily="18" charset="0"/>
              </a:rPr>
              <a:t>And the whole multitude of the people were praying outside at the hour of incense.  </a:t>
            </a:r>
            <a:r>
              <a:rPr lang="en-AU" sz="2400" b="1" baseline="30000" dirty="0">
                <a:solidFill>
                  <a:srgbClr val="FFFFFF"/>
                </a:solidFill>
                <a:effectLst/>
                <a:latin typeface="Times New Roman" panose="02020603050405020304" pitchFamily="18" charset="0"/>
                <a:ea typeface="Times New Roman" panose="02020603050405020304" pitchFamily="18" charset="0"/>
              </a:rPr>
              <a:t>11 </a:t>
            </a:r>
            <a:r>
              <a:rPr lang="en-AU" sz="2400" dirty="0">
                <a:solidFill>
                  <a:srgbClr val="FFFFFF"/>
                </a:solidFill>
                <a:effectLst/>
                <a:latin typeface="Times New Roman" panose="02020603050405020304" pitchFamily="18" charset="0"/>
                <a:ea typeface="Times New Roman" panose="02020603050405020304" pitchFamily="18" charset="0"/>
              </a:rPr>
              <a:t>And there appeared to him an angel of the Lord standing on the right side of the altar of incense.</a:t>
            </a:r>
            <a:r>
              <a:rPr lang="en-AU" sz="2400" dirty="0">
                <a:effectLst/>
              </a:rPr>
              <a:t> </a:t>
            </a:r>
            <a:endParaRPr lang="en-AU" sz="24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66447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5349157"/>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600" dirty="0">
                <a:solidFill>
                  <a:srgbClr val="FFFFFF"/>
                </a:solidFill>
                <a:effectLst/>
                <a:latin typeface="Times New Roman" panose="02020603050405020304" pitchFamily="18" charset="0"/>
                <a:ea typeface="Times New Roman" panose="02020603050405020304" pitchFamily="18" charset="0"/>
              </a:rPr>
              <a:t> </a:t>
            </a:r>
            <a:r>
              <a:rPr lang="en-AU" sz="2600" b="1" baseline="30000" dirty="0">
                <a:solidFill>
                  <a:srgbClr val="FFFFFF"/>
                </a:solidFill>
                <a:effectLst/>
                <a:latin typeface="Times New Roman" panose="02020603050405020304" pitchFamily="18" charset="0"/>
                <a:ea typeface="Times New Roman" panose="02020603050405020304" pitchFamily="18" charset="0"/>
              </a:rPr>
              <a:t>12 </a:t>
            </a:r>
            <a:r>
              <a:rPr lang="en-AU" sz="2600" dirty="0">
                <a:solidFill>
                  <a:srgbClr val="FFFFFF"/>
                </a:solidFill>
                <a:effectLst/>
                <a:latin typeface="Times New Roman" panose="02020603050405020304" pitchFamily="18" charset="0"/>
                <a:ea typeface="Times New Roman" panose="02020603050405020304" pitchFamily="18" charset="0"/>
              </a:rPr>
              <a:t>And Zechariah was troubled when he saw him, and fear fell upon him.  </a:t>
            </a:r>
            <a:r>
              <a:rPr lang="en-AU" sz="2600" b="1" baseline="30000" dirty="0">
                <a:solidFill>
                  <a:srgbClr val="FFFFFF"/>
                </a:solidFill>
                <a:effectLst/>
                <a:latin typeface="Times New Roman" panose="02020603050405020304" pitchFamily="18" charset="0"/>
                <a:ea typeface="Times New Roman" panose="02020603050405020304" pitchFamily="18" charset="0"/>
              </a:rPr>
              <a:t>13 </a:t>
            </a:r>
            <a:r>
              <a:rPr lang="en-AU" sz="2600" dirty="0">
                <a:solidFill>
                  <a:srgbClr val="FFFFFF"/>
                </a:solidFill>
                <a:effectLst/>
                <a:latin typeface="Times New Roman" panose="02020603050405020304" pitchFamily="18" charset="0"/>
                <a:ea typeface="Times New Roman" panose="02020603050405020304" pitchFamily="18" charset="0"/>
              </a:rPr>
              <a:t>But the angel said to him, “Do not be afraid, Zechariah, for your prayer has been heard, and your wife Elizabeth will bear you a son, and you shall call his name John.  </a:t>
            </a:r>
            <a:r>
              <a:rPr lang="en-AU" sz="2600" b="1" baseline="30000" dirty="0">
                <a:solidFill>
                  <a:srgbClr val="FFFFFF"/>
                </a:solidFill>
                <a:effectLst/>
                <a:latin typeface="Times New Roman" panose="02020603050405020304" pitchFamily="18" charset="0"/>
                <a:ea typeface="Times New Roman" panose="02020603050405020304" pitchFamily="18" charset="0"/>
              </a:rPr>
              <a:t>14 </a:t>
            </a:r>
            <a:r>
              <a:rPr lang="en-AU" sz="2600" dirty="0">
                <a:solidFill>
                  <a:srgbClr val="FFFFFF"/>
                </a:solidFill>
                <a:effectLst/>
                <a:latin typeface="Times New Roman" panose="02020603050405020304" pitchFamily="18" charset="0"/>
                <a:ea typeface="Times New Roman" panose="02020603050405020304" pitchFamily="18" charset="0"/>
              </a:rPr>
              <a:t>And you will have joy and gladness, and many will rejoice at his birth, </a:t>
            </a:r>
            <a:r>
              <a:rPr lang="en-AU" sz="2600" b="1" baseline="30000" dirty="0">
                <a:solidFill>
                  <a:srgbClr val="FFFFFF"/>
                </a:solidFill>
                <a:effectLst/>
                <a:latin typeface="Times New Roman" panose="02020603050405020304" pitchFamily="18" charset="0"/>
                <a:ea typeface="Times New Roman" panose="02020603050405020304" pitchFamily="18" charset="0"/>
              </a:rPr>
              <a:t>15 </a:t>
            </a:r>
            <a:r>
              <a:rPr lang="en-AU" sz="2600" dirty="0">
                <a:solidFill>
                  <a:srgbClr val="FFFFFF"/>
                </a:solidFill>
                <a:effectLst/>
                <a:latin typeface="Times New Roman" panose="02020603050405020304" pitchFamily="18" charset="0"/>
                <a:ea typeface="Times New Roman" panose="02020603050405020304" pitchFamily="18" charset="0"/>
              </a:rPr>
              <a:t>for he will be great before the Lord.  And he must not drink wine or strong drink, and he will be filled with the Holy Spirit, even from his mother’s womb.  </a:t>
            </a:r>
            <a:r>
              <a:rPr lang="en-AU" sz="2600" b="1" baseline="30000" dirty="0">
                <a:solidFill>
                  <a:srgbClr val="FFFFFF"/>
                </a:solidFill>
                <a:effectLst/>
                <a:latin typeface="Times New Roman" panose="02020603050405020304" pitchFamily="18" charset="0"/>
                <a:ea typeface="Times New Roman" panose="02020603050405020304" pitchFamily="18" charset="0"/>
              </a:rPr>
              <a:t>16 </a:t>
            </a:r>
            <a:r>
              <a:rPr lang="en-AU" sz="2600" dirty="0">
                <a:solidFill>
                  <a:srgbClr val="FFFFFF"/>
                </a:solidFill>
                <a:effectLst/>
                <a:latin typeface="Times New Roman" panose="02020603050405020304" pitchFamily="18" charset="0"/>
                <a:ea typeface="Times New Roman" panose="02020603050405020304" pitchFamily="18" charset="0"/>
              </a:rPr>
              <a:t>And he will turn many of the children of Israel to the Lord their God, </a:t>
            </a:r>
            <a:r>
              <a:rPr lang="en-AU" sz="2600" b="1" baseline="30000" dirty="0">
                <a:solidFill>
                  <a:srgbClr val="FFFFFF"/>
                </a:solidFill>
                <a:effectLst/>
                <a:latin typeface="Times New Roman" panose="02020603050405020304" pitchFamily="18" charset="0"/>
                <a:ea typeface="Times New Roman" panose="02020603050405020304" pitchFamily="18" charset="0"/>
              </a:rPr>
              <a:t>17 </a:t>
            </a:r>
            <a:r>
              <a:rPr lang="en-AU" sz="2600" dirty="0">
                <a:solidFill>
                  <a:srgbClr val="FFFFFF"/>
                </a:solidFill>
                <a:effectLst/>
                <a:latin typeface="Times New Roman" panose="02020603050405020304" pitchFamily="18" charset="0"/>
                <a:ea typeface="Times New Roman" panose="02020603050405020304" pitchFamily="18" charset="0"/>
              </a:rPr>
              <a:t>and he will go before him in the spirit and power of Elijah, to turn the hearts of the fathers to the children, and the disobedient to the wisdom of the just, to make ready for the Lord a people prepared.”</a:t>
            </a:r>
            <a:r>
              <a:rPr lang="en-AU" sz="2600" dirty="0">
                <a:effectLst/>
              </a:rPr>
              <a:t> </a:t>
            </a:r>
            <a:endParaRPr lang="en-AU" sz="2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027211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5349157"/>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600" b="1" baseline="30000" dirty="0">
                <a:solidFill>
                  <a:srgbClr val="FFFFFF"/>
                </a:solidFill>
                <a:effectLst/>
                <a:latin typeface="Times New Roman" panose="02020603050405020304" pitchFamily="18" charset="0"/>
                <a:ea typeface="Times New Roman" panose="02020603050405020304" pitchFamily="18" charset="0"/>
              </a:rPr>
              <a:t>18 </a:t>
            </a:r>
            <a:r>
              <a:rPr lang="en-AU" sz="2600" dirty="0">
                <a:solidFill>
                  <a:srgbClr val="FFFFFF"/>
                </a:solidFill>
                <a:effectLst/>
                <a:latin typeface="Times New Roman" panose="02020603050405020304" pitchFamily="18" charset="0"/>
                <a:ea typeface="Times New Roman" panose="02020603050405020304" pitchFamily="18" charset="0"/>
              </a:rPr>
              <a:t>And Zechariah said to the angel, “How shall I know this?  For I am an old man, and my wife is advanced in years.”  </a:t>
            </a:r>
            <a:r>
              <a:rPr lang="en-AU" sz="2600" b="1" baseline="30000" dirty="0">
                <a:solidFill>
                  <a:srgbClr val="FFFFFF"/>
                </a:solidFill>
                <a:effectLst/>
                <a:latin typeface="Times New Roman" panose="02020603050405020304" pitchFamily="18" charset="0"/>
                <a:ea typeface="Times New Roman" panose="02020603050405020304" pitchFamily="18" charset="0"/>
              </a:rPr>
              <a:t>19 </a:t>
            </a:r>
            <a:r>
              <a:rPr lang="en-AU" sz="2600" dirty="0">
                <a:solidFill>
                  <a:srgbClr val="FFFFFF"/>
                </a:solidFill>
                <a:effectLst/>
                <a:latin typeface="Times New Roman" panose="02020603050405020304" pitchFamily="18" charset="0"/>
                <a:ea typeface="Times New Roman" panose="02020603050405020304" pitchFamily="18" charset="0"/>
              </a:rPr>
              <a:t>And the angel answered him, “I am Gabriel.  I stand in the presence of God, and I was sent to speak to you and to bring you this good news.  </a:t>
            </a:r>
            <a:r>
              <a:rPr lang="en-AU" sz="2600" b="1" baseline="30000" dirty="0">
                <a:solidFill>
                  <a:srgbClr val="FFFFFF"/>
                </a:solidFill>
                <a:effectLst/>
                <a:latin typeface="Times New Roman" panose="02020603050405020304" pitchFamily="18" charset="0"/>
                <a:ea typeface="Times New Roman" panose="02020603050405020304" pitchFamily="18" charset="0"/>
              </a:rPr>
              <a:t>20 </a:t>
            </a:r>
            <a:r>
              <a:rPr lang="en-AU" sz="2600" dirty="0">
                <a:solidFill>
                  <a:srgbClr val="FFFFFF"/>
                </a:solidFill>
                <a:effectLst/>
                <a:latin typeface="Times New Roman" panose="02020603050405020304" pitchFamily="18" charset="0"/>
                <a:ea typeface="Times New Roman" panose="02020603050405020304" pitchFamily="18" charset="0"/>
              </a:rPr>
              <a:t>And behold, you will be silent and unable to speak until the day that these things take place, because you did not believe my words, which will be fulfilled in their time.”  </a:t>
            </a:r>
            <a:r>
              <a:rPr lang="en-AU" sz="2600" b="1" baseline="30000" dirty="0">
                <a:solidFill>
                  <a:srgbClr val="FFFFFF"/>
                </a:solidFill>
                <a:effectLst/>
                <a:latin typeface="Times New Roman" panose="02020603050405020304" pitchFamily="18" charset="0"/>
                <a:ea typeface="Times New Roman" panose="02020603050405020304" pitchFamily="18" charset="0"/>
              </a:rPr>
              <a:t>21 </a:t>
            </a:r>
            <a:r>
              <a:rPr lang="en-AU" sz="2600" dirty="0">
                <a:solidFill>
                  <a:srgbClr val="FFFFFF"/>
                </a:solidFill>
                <a:effectLst/>
                <a:latin typeface="Times New Roman" panose="02020603050405020304" pitchFamily="18" charset="0"/>
                <a:ea typeface="Times New Roman" panose="02020603050405020304" pitchFamily="18" charset="0"/>
              </a:rPr>
              <a:t>And the people were waiting for Zechariah, and they were wondering at his delay in the temple.  </a:t>
            </a:r>
            <a:r>
              <a:rPr lang="en-AU" sz="2600" b="1" baseline="30000" dirty="0">
                <a:solidFill>
                  <a:srgbClr val="FFFFFF"/>
                </a:solidFill>
                <a:effectLst/>
                <a:latin typeface="Times New Roman" panose="02020603050405020304" pitchFamily="18" charset="0"/>
                <a:ea typeface="Times New Roman" panose="02020603050405020304" pitchFamily="18" charset="0"/>
              </a:rPr>
              <a:t>22 </a:t>
            </a:r>
            <a:r>
              <a:rPr lang="en-AU" sz="2600" dirty="0">
                <a:solidFill>
                  <a:srgbClr val="FFFFFF"/>
                </a:solidFill>
                <a:effectLst/>
                <a:latin typeface="Times New Roman" panose="02020603050405020304" pitchFamily="18" charset="0"/>
                <a:ea typeface="Times New Roman" panose="02020603050405020304" pitchFamily="18" charset="0"/>
              </a:rPr>
              <a:t>And when he came out, he was unable to speak to them, and they realized that he had seen a vision in the temple.  And he kept making signs to them and remained mute.  </a:t>
            </a:r>
            <a:r>
              <a:rPr lang="en-AU" sz="2600" b="1" baseline="30000" dirty="0">
                <a:solidFill>
                  <a:srgbClr val="FFFFFF"/>
                </a:solidFill>
                <a:effectLst/>
                <a:latin typeface="Times New Roman" panose="02020603050405020304" pitchFamily="18" charset="0"/>
                <a:ea typeface="Times New Roman" panose="02020603050405020304" pitchFamily="18" charset="0"/>
              </a:rPr>
              <a:t>23 </a:t>
            </a:r>
            <a:r>
              <a:rPr lang="en-AU" sz="2600" dirty="0">
                <a:solidFill>
                  <a:srgbClr val="FFFFFF"/>
                </a:solidFill>
                <a:effectLst/>
                <a:latin typeface="Times New Roman" panose="02020603050405020304" pitchFamily="18" charset="0"/>
                <a:ea typeface="Times New Roman" panose="02020603050405020304" pitchFamily="18" charset="0"/>
              </a:rPr>
              <a:t>And when his time of service was ended, he went to his home.</a:t>
            </a:r>
            <a:r>
              <a:rPr lang="en-AU" sz="2600" dirty="0">
                <a:effectLst/>
              </a:rPr>
              <a:t> </a:t>
            </a:r>
            <a:endParaRPr lang="en-AU" sz="2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775094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1961691"/>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800" b="1" baseline="30000" dirty="0">
                <a:solidFill>
                  <a:srgbClr val="FFFFFF"/>
                </a:solidFill>
                <a:effectLst/>
                <a:latin typeface="Times New Roman" panose="02020603050405020304" pitchFamily="18" charset="0"/>
                <a:ea typeface="Times New Roman" panose="02020603050405020304" pitchFamily="18" charset="0"/>
              </a:rPr>
              <a:t>24 </a:t>
            </a:r>
            <a:r>
              <a:rPr lang="en-AU" sz="2800" dirty="0">
                <a:solidFill>
                  <a:srgbClr val="FFFFFF"/>
                </a:solidFill>
                <a:effectLst/>
                <a:latin typeface="Times New Roman" panose="02020603050405020304" pitchFamily="18" charset="0"/>
                <a:ea typeface="Times New Roman" panose="02020603050405020304" pitchFamily="18" charset="0"/>
              </a:rPr>
              <a:t>After these days his wife Elizabeth conceived, and for five months she kept herself hidden, saying, </a:t>
            </a:r>
            <a:r>
              <a:rPr lang="en-AU" sz="2800" b="1" baseline="30000" dirty="0">
                <a:solidFill>
                  <a:srgbClr val="FFFFFF"/>
                </a:solidFill>
                <a:effectLst/>
                <a:latin typeface="Times New Roman" panose="02020603050405020304" pitchFamily="18" charset="0"/>
                <a:ea typeface="Times New Roman" panose="02020603050405020304" pitchFamily="18" charset="0"/>
              </a:rPr>
              <a:t>25 </a:t>
            </a:r>
            <a:r>
              <a:rPr lang="en-AU" sz="2800" dirty="0">
                <a:solidFill>
                  <a:srgbClr val="FFFFFF"/>
                </a:solidFill>
                <a:effectLst/>
                <a:latin typeface="Times New Roman" panose="02020603050405020304" pitchFamily="18" charset="0"/>
                <a:ea typeface="Times New Roman" panose="02020603050405020304" pitchFamily="18" charset="0"/>
              </a:rPr>
              <a:t>“Thus the Lord has done for me in the days when he looked on me, to take away my reproach among people.”</a:t>
            </a:r>
            <a:r>
              <a:rPr lang="en-AU" sz="2800" dirty="0">
                <a:effectLst/>
              </a:rPr>
              <a:t> </a:t>
            </a:r>
            <a:endParaRPr lang="en-AU" sz="2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76346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967" y="625252"/>
            <a:ext cx="9144000" cy="3589124"/>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600" b="1" baseline="30000" dirty="0">
                <a:solidFill>
                  <a:srgbClr val="FFFFFF"/>
                </a:solidFill>
                <a:effectLst/>
                <a:latin typeface="Times New Roman" panose="02020603050405020304" pitchFamily="18" charset="0"/>
                <a:ea typeface="Times New Roman" panose="02020603050405020304" pitchFamily="18" charset="0"/>
              </a:rPr>
              <a:t>57 </a:t>
            </a:r>
            <a:r>
              <a:rPr lang="en-AU" sz="2600" dirty="0">
                <a:solidFill>
                  <a:srgbClr val="FFFFFF"/>
                </a:solidFill>
                <a:effectLst/>
                <a:latin typeface="Times New Roman" panose="02020603050405020304" pitchFamily="18" charset="0"/>
                <a:ea typeface="Times New Roman" panose="02020603050405020304" pitchFamily="18" charset="0"/>
              </a:rPr>
              <a:t>Now the time came for Elizabeth to give birth, and she bore a son.  </a:t>
            </a:r>
            <a:r>
              <a:rPr lang="en-AU" sz="2600" b="1" baseline="30000" dirty="0">
                <a:solidFill>
                  <a:srgbClr val="FFFFFF"/>
                </a:solidFill>
                <a:effectLst/>
                <a:latin typeface="Times New Roman" panose="02020603050405020304" pitchFamily="18" charset="0"/>
                <a:ea typeface="Times New Roman" panose="02020603050405020304" pitchFamily="18" charset="0"/>
              </a:rPr>
              <a:t>58 </a:t>
            </a:r>
            <a:r>
              <a:rPr lang="en-AU" sz="2600" dirty="0">
                <a:solidFill>
                  <a:srgbClr val="FFFFFF"/>
                </a:solidFill>
                <a:effectLst/>
                <a:latin typeface="Times New Roman" panose="02020603050405020304" pitchFamily="18" charset="0"/>
                <a:ea typeface="Times New Roman" panose="02020603050405020304" pitchFamily="18" charset="0"/>
              </a:rPr>
              <a:t>And her neighbours and relatives heard that the Lord had shown great mercy to her, and they rejoiced with her.  </a:t>
            </a:r>
            <a:r>
              <a:rPr lang="en-AU" sz="2600" b="1" baseline="30000" dirty="0">
                <a:solidFill>
                  <a:srgbClr val="FFFFFF"/>
                </a:solidFill>
                <a:effectLst/>
                <a:latin typeface="Times New Roman" panose="02020603050405020304" pitchFamily="18" charset="0"/>
                <a:ea typeface="Times New Roman" panose="02020603050405020304" pitchFamily="18" charset="0"/>
              </a:rPr>
              <a:t>59 </a:t>
            </a:r>
            <a:r>
              <a:rPr lang="en-AU" sz="2600" dirty="0">
                <a:solidFill>
                  <a:srgbClr val="FFFFFF"/>
                </a:solidFill>
                <a:effectLst/>
                <a:latin typeface="Times New Roman" panose="02020603050405020304" pitchFamily="18" charset="0"/>
                <a:ea typeface="Times New Roman" panose="02020603050405020304" pitchFamily="18" charset="0"/>
              </a:rPr>
              <a:t>And on the eighth day they came to circumcise the child.  And they would have called him Zechariah after his father, </a:t>
            </a:r>
            <a:r>
              <a:rPr lang="en-AU" sz="2600" b="1" baseline="30000" dirty="0">
                <a:solidFill>
                  <a:srgbClr val="FFFFFF"/>
                </a:solidFill>
                <a:effectLst/>
                <a:latin typeface="Times New Roman" panose="02020603050405020304" pitchFamily="18" charset="0"/>
                <a:ea typeface="Times New Roman" panose="02020603050405020304" pitchFamily="18" charset="0"/>
              </a:rPr>
              <a:t>60 </a:t>
            </a:r>
            <a:r>
              <a:rPr lang="en-AU" sz="2600" dirty="0">
                <a:solidFill>
                  <a:srgbClr val="FFFFFF"/>
                </a:solidFill>
                <a:effectLst/>
                <a:latin typeface="Times New Roman" panose="02020603050405020304" pitchFamily="18" charset="0"/>
                <a:ea typeface="Times New Roman" panose="02020603050405020304" pitchFamily="18" charset="0"/>
              </a:rPr>
              <a:t>but his mother answered, “No;  he shall be called John.”  </a:t>
            </a:r>
            <a:r>
              <a:rPr lang="en-AU" sz="2600" b="1" baseline="30000" dirty="0">
                <a:solidFill>
                  <a:srgbClr val="FFFFFF"/>
                </a:solidFill>
                <a:effectLst/>
                <a:latin typeface="Times New Roman" panose="02020603050405020304" pitchFamily="18" charset="0"/>
                <a:ea typeface="Times New Roman" panose="02020603050405020304" pitchFamily="18" charset="0"/>
              </a:rPr>
              <a:t>61 </a:t>
            </a:r>
            <a:r>
              <a:rPr lang="en-AU" sz="2600" dirty="0">
                <a:solidFill>
                  <a:srgbClr val="FFFFFF"/>
                </a:solidFill>
                <a:effectLst/>
                <a:latin typeface="Times New Roman" panose="02020603050405020304" pitchFamily="18" charset="0"/>
                <a:ea typeface="Times New Roman" panose="02020603050405020304" pitchFamily="18" charset="0"/>
              </a:rPr>
              <a:t>And they said to her, “None of your relatives is called by this name.”  </a:t>
            </a:r>
            <a:r>
              <a:rPr lang="en-AU" sz="2600" b="1" baseline="30000" dirty="0">
                <a:solidFill>
                  <a:srgbClr val="FFFFFF"/>
                </a:solidFill>
                <a:effectLst/>
                <a:latin typeface="Times New Roman" panose="02020603050405020304" pitchFamily="18" charset="0"/>
                <a:ea typeface="Times New Roman" panose="02020603050405020304" pitchFamily="18" charset="0"/>
              </a:rPr>
              <a:t>62 </a:t>
            </a:r>
            <a:r>
              <a:rPr lang="en-AU" sz="2600" dirty="0">
                <a:solidFill>
                  <a:srgbClr val="FFFFFF"/>
                </a:solidFill>
                <a:effectLst/>
                <a:latin typeface="Times New Roman" panose="02020603050405020304" pitchFamily="18" charset="0"/>
                <a:ea typeface="Times New Roman" panose="02020603050405020304" pitchFamily="18" charset="0"/>
              </a:rPr>
              <a:t>And they made signs to his father, inquiring what he wanted him to be called. </a:t>
            </a:r>
            <a:endParaRPr lang="en-AU" sz="2600" dirty="0">
              <a:effectLst/>
              <a:latin typeface="Calibri" panose="020F0502020204030204" pitchFamily="34" charset="0"/>
              <a:ea typeface="Times New Roman" panose="02020603050405020304" pitchFamily="18" charset="0"/>
            </a:endParaRPr>
          </a:p>
        </p:txBody>
      </p:sp>
      <p:sp>
        <p:nvSpPr>
          <p:cNvPr id="2" name="Rectangle 3">
            <a:extLst>
              <a:ext uri="{FF2B5EF4-FFF2-40B4-BE49-F238E27FC236}">
                <a16:creationId xmlns:a16="http://schemas.microsoft.com/office/drawing/2014/main" id="{5F16A8DF-D6ED-C485-8D20-1DA7C42AA799}"/>
              </a:ext>
            </a:extLst>
          </p:cNvPr>
          <p:cNvSpPr txBox="1">
            <a:spLocks noChangeArrowheads="1"/>
          </p:cNvSpPr>
          <p:nvPr/>
        </p:nvSpPr>
        <p:spPr bwMode="auto">
          <a:xfrm>
            <a:off x="391581" y="29268"/>
            <a:ext cx="8575846" cy="8640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a:solidFill>
                  <a:srgbClr val="FFFF00"/>
                </a:solidFill>
                <a:latin typeface="+mn-lt"/>
                <a:ea typeface="+mn-ea"/>
                <a:cs typeface="+mn-cs"/>
              </a:rPr>
              <a:t>Verses   57-66</a:t>
            </a: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p:txBody>
      </p:sp>
    </p:spTree>
    <p:extLst>
      <p:ext uri="{BB962C8B-B14F-4D97-AF65-F5344CB8AC3E}">
        <p14:creationId xmlns:p14="http://schemas.microsoft.com/office/powerpoint/2010/main" val="378743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3857594"/>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800" b="1" baseline="30000" dirty="0">
                <a:solidFill>
                  <a:srgbClr val="FFFFFF"/>
                </a:solidFill>
                <a:effectLst/>
                <a:latin typeface="Times New Roman" panose="02020603050405020304" pitchFamily="18" charset="0"/>
                <a:ea typeface="Times New Roman" panose="02020603050405020304" pitchFamily="18" charset="0"/>
              </a:rPr>
              <a:t>63 </a:t>
            </a:r>
            <a:r>
              <a:rPr lang="en-AU" sz="2800" dirty="0">
                <a:solidFill>
                  <a:srgbClr val="FFFFFF"/>
                </a:solidFill>
                <a:effectLst/>
                <a:latin typeface="Times New Roman" panose="02020603050405020304" pitchFamily="18" charset="0"/>
                <a:ea typeface="Times New Roman" panose="02020603050405020304" pitchFamily="18" charset="0"/>
              </a:rPr>
              <a:t>And he asked for a writing tablet and wrote, “His name is John.”  And they all wondered.  </a:t>
            </a:r>
            <a:r>
              <a:rPr lang="en-AU" sz="2800" b="1" baseline="30000" dirty="0">
                <a:solidFill>
                  <a:srgbClr val="FFFFFF"/>
                </a:solidFill>
                <a:effectLst/>
                <a:latin typeface="Times New Roman" panose="02020603050405020304" pitchFamily="18" charset="0"/>
                <a:ea typeface="Times New Roman" panose="02020603050405020304" pitchFamily="18" charset="0"/>
              </a:rPr>
              <a:t>64 </a:t>
            </a:r>
            <a:r>
              <a:rPr lang="en-AU" sz="2800" dirty="0">
                <a:solidFill>
                  <a:srgbClr val="FFFFFF"/>
                </a:solidFill>
                <a:effectLst/>
                <a:latin typeface="Times New Roman" panose="02020603050405020304" pitchFamily="18" charset="0"/>
                <a:ea typeface="Times New Roman" panose="02020603050405020304" pitchFamily="18" charset="0"/>
              </a:rPr>
              <a:t>And immediately his mouth was opened and his tongue loosed, and he spoke, blessing God.  </a:t>
            </a:r>
            <a:r>
              <a:rPr lang="en-AU" sz="2800" b="1" baseline="30000" dirty="0">
                <a:solidFill>
                  <a:srgbClr val="FFFFFF"/>
                </a:solidFill>
                <a:effectLst/>
                <a:latin typeface="Times New Roman" panose="02020603050405020304" pitchFamily="18" charset="0"/>
                <a:ea typeface="Times New Roman" panose="02020603050405020304" pitchFamily="18" charset="0"/>
              </a:rPr>
              <a:t>65 </a:t>
            </a:r>
            <a:r>
              <a:rPr lang="en-AU" sz="2800" dirty="0">
                <a:solidFill>
                  <a:srgbClr val="FFFFFF"/>
                </a:solidFill>
                <a:effectLst/>
                <a:latin typeface="Times New Roman" panose="02020603050405020304" pitchFamily="18" charset="0"/>
                <a:ea typeface="Times New Roman" panose="02020603050405020304" pitchFamily="18" charset="0"/>
              </a:rPr>
              <a:t>And fear came on all their neighbours.  And all these things were talked about through all the hill country of Judea, </a:t>
            </a:r>
            <a:r>
              <a:rPr lang="en-AU" sz="2800" b="1" baseline="30000" dirty="0">
                <a:solidFill>
                  <a:srgbClr val="FFFFFF"/>
                </a:solidFill>
                <a:effectLst/>
                <a:latin typeface="Times New Roman" panose="02020603050405020304" pitchFamily="18" charset="0"/>
                <a:ea typeface="Times New Roman" panose="02020603050405020304" pitchFamily="18" charset="0"/>
              </a:rPr>
              <a:t>66 </a:t>
            </a:r>
            <a:r>
              <a:rPr lang="en-AU" sz="2800" dirty="0">
                <a:solidFill>
                  <a:srgbClr val="FFFFFF"/>
                </a:solidFill>
                <a:effectLst/>
                <a:latin typeface="Times New Roman" panose="02020603050405020304" pitchFamily="18" charset="0"/>
                <a:ea typeface="Times New Roman" panose="02020603050405020304" pitchFamily="18" charset="0"/>
              </a:rPr>
              <a:t>and all who heard them laid them up in their hearts, saying, “What then will this child be?”  For the hand of the Lord was with him.</a:t>
            </a:r>
            <a:r>
              <a:rPr lang="en-AU" sz="2800" dirty="0">
                <a:effectLst/>
              </a:rPr>
              <a:t> </a:t>
            </a:r>
            <a:endParaRPr lang="en-AU" sz="2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94641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0910813-6890-FE38-51F6-B7796EBC90EB}"/>
              </a:ext>
            </a:extLst>
          </p:cNvPr>
          <p:cNvSpPr txBox="1"/>
          <p:nvPr/>
        </p:nvSpPr>
        <p:spPr>
          <a:xfrm>
            <a:off x="0" y="0"/>
            <a:ext cx="7524328" cy="400110"/>
          </a:xfrm>
          <a:prstGeom prst="rect">
            <a:avLst/>
          </a:prstGeom>
          <a:noFill/>
          <a:ln w="19050">
            <a:noFill/>
          </a:ln>
        </p:spPr>
        <p:txBody>
          <a:bodyPr wrap="square" rtlCol="0">
            <a:spAutoFit/>
          </a:bodyPr>
          <a:lstStyle/>
          <a:p>
            <a:pPr marL="4763" indent="-4763"/>
            <a:r>
              <a:rPr lang="en-AU" sz="2000" dirty="0">
                <a:solidFill>
                  <a:srgbClr val="FFFF00"/>
                </a:solidFill>
                <a:latin typeface="Times New Roman" panose="02020603050405020304" pitchFamily="18" charset="0"/>
                <a:cs typeface="Times New Roman" panose="02020603050405020304" pitchFamily="18" charset="0"/>
              </a:rPr>
              <a:t>A  Spirit-Filled  Baby  Comes  Before  Jesus</a:t>
            </a:r>
            <a:r>
              <a:rPr lang="en-AU" dirty="0">
                <a:solidFill>
                  <a:srgbClr val="FFFF00"/>
                </a:solidFill>
                <a:latin typeface="Times New Roman" panose="02020603050405020304" pitchFamily="18" charset="0"/>
                <a:cs typeface="Times New Roman" panose="02020603050405020304" pitchFamily="18" charset="0"/>
              </a:rPr>
              <a:t>  –  John the Baptist</a:t>
            </a:r>
          </a:p>
        </p:txBody>
      </p:sp>
      <p:sp>
        <p:nvSpPr>
          <p:cNvPr id="12" name="TextBox 11">
            <a:extLst>
              <a:ext uri="{FF2B5EF4-FFF2-40B4-BE49-F238E27FC236}">
                <a16:creationId xmlns:a16="http://schemas.microsoft.com/office/drawing/2014/main" id="{9BE99BC9-8C58-D458-2E7F-A5E7E9C0FAF1}"/>
              </a:ext>
            </a:extLst>
          </p:cNvPr>
          <p:cNvSpPr txBox="1"/>
          <p:nvPr/>
        </p:nvSpPr>
        <p:spPr>
          <a:xfrm>
            <a:off x="6588224" y="30777"/>
            <a:ext cx="2636878" cy="369332"/>
          </a:xfrm>
          <a:prstGeom prst="rect">
            <a:avLst/>
          </a:prstGeom>
          <a:noFill/>
          <a:ln w="15875">
            <a:noFill/>
          </a:ln>
        </p:spPr>
        <p:txBody>
          <a:bodyPr wrap="square" rtlCol="0">
            <a:spAutoFit/>
          </a:bodyPr>
          <a:lstStyle/>
          <a:p>
            <a:r>
              <a:rPr lang="en-AU" dirty="0">
                <a:solidFill>
                  <a:schemeClr val="bg1"/>
                </a:solidFill>
                <a:latin typeface="Times New Roman" panose="02020603050405020304" pitchFamily="18" charset="0"/>
                <a:cs typeface="Times New Roman" panose="02020603050405020304" pitchFamily="18" charset="0"/>
              </a:rPr>
              <a:t>YHWH has been gracious</a:t>
            </a:r>
          </a:p>
        </p:txBody>
      </p:sp>
      <p:sp>
        <p:nvSpPr>
          <p:cNvPr id="5" name="Text Box 4">
            <a:extLst>
              <a:ext uri="{FF2B5EF4-FFF2-40B4-BE49-F238E27FC236}">
                <a16:creationId xmlns:a16="http://schemas.microsoft.com/office/drawing/2014/main" id="{CDA914C1-3B66-67B5-27D5-8F61DBF8528D}"/>
              </a:ext>
            </a:extLst>
          </p:cNvPr>
          <p:cNvSpPr txBox="1">
            <a:spLocks noChangeArrowheads="1"/>
          </p:cNvSpPr>
          <p:nvPr/>
        </p:nvSpPr>
        <p:spPr bwMode="auto">
          <a:xfrm>
            <a:off x="179391" y="1276987"/>
            <a:ext cx="8929924" cy="1569660"/>
          </a:xfrm>
          <a:prstGeom prst="rect">
            <a:avLst/>
          </a:prstGeom>
          <a:solidFill>
            <a:schemeClr val="bg1"/>
          </a:solidFill>
          <a:ln w="9525">
            <a:noFill/>
            <a:miter lim="800000"/>
            <a:headEnd/>
            <a:tailEnd/>
          </a:ln>
        </p:spPr>
        <p:txBody>
          <a:bodyPr wrap="square">
            <a:prstTxWarp prst="textNoShape">
              <a:avLst/>
            </a:prstTxWarp>
            <a:spAutoFit/>
          </a:bodyPr>
          <a:lstStyle/>
          <a:p>
            <a:r>
              <a:rPr lang="en-AU" sz="1600" dirty="0">
                <a:latin typeface="Times New Roman" panose="02020603050405020304" pitchFamily="18" charset="0"/>
                <a:ea typeface="Times New Roman" panose="02020603050405020304" pitchFamily="18" charset="0"/>
              </a:rPr>
              <a:t>Malachi 4: (ESV) </a:t>
            </a:r>
          </a:p>
          <a:p>
            <a:pPr indent="152400"/>
            <a:r>
              <a:rPr lang="en-AU" sz="1600" b="1" baseline="30000" dirty="0">
                <a:latin typeface="Comic Sans MS" panose="030F0902030302020204" pitchFamily="66" charset="0"/>
                <a:ea typeface="Times New Roman" panose="02020603050405020304" pitchFamily="18" charset="0"/>
              </a:rPr>
              <a:t>4 </a:t>
            </a:r>
            <a:r>
              <a:rPr lang="en-AU" sz="1600" dirty="0">
                <a:latin typeface="Comic Sans MS" panose="030F0902030302020204" pitchFamily="66" charset="0"/>
                <a:ea typeface="Times New Roman" panose="02020603050405020304" pitchFamily="18" charset="0"/>
              </a:rPr>
              <a:t>“Remember the law of my servant Moses, the statutes and rules that I commanded him at Horeb for all Israel. </a:t>
            </a:r>
            <a:endParaRPr lang="en-AU" sz="1600" dirty="0">
              <a:latin typeface="Times New Roman" panose="02020603050405020304" pitchFamily="18" charset="0"/>
              <a:ea typeface="Times New Roman" panose="02020603050405020304" pitchFamily="18" charset="0"/>
            </a:endParaRPr>
          </a:p>
          <a:p>
            <a:r>
              <a:rPr lang="en-AU" sz="1600" b="1" baseline="30000" dirty="0">
                <a:latin typeface="Comic Sans MS" panose="030F0902030302020204" pitchFamily="66" charset="0"/>
                <a:ea typeface="Times New Roman" panose="02020603050405020304" pitchFamily="18" charset="0"/>
                <a:cs typeface="Times New Roman" panose="02020603050405020304" pitchFamily="18" charset="0"/>
              </a:rPr>
              <a:t>5 </a:t>
            </a:r>
            <a:r>
              <a:rPr lang="en-AU" sz="1600" dirty="0">
                <a:latin typeface="Comic Sans MS" panose="030F0902030302020204" pitchFamily="66" charset="0"/>
                <a:ea typeface="Times New Roman" panose="02020603050405020304" pitchFamily="18" charset="0"/>
                <a:cs typeface="Times New Roman" panose="02020603050405020304" pitchFamily="18" charset="0"/>
              </a:rPr>
              <a:t>“Behold, I will send you Elijah the prophet before the great and awesome day of YHWH comes.  </a:t>
            </a:r>
            <a:r>
              <a:rPr lang="en-AU" sz="1600" b="1" baseline="30000" dirty="0">
                <a:latin typeface="Comic Sans MS" panose="030F0902030302020204" pitchFamily="66" charset="0"/>
                <a:ea typeface="Times New Roman" panose="02020603050405020304" pitchFamily="18" charset="0"/>
                <a:cs typeface="Times New Roman" panose="02020603050405020304" pitchFamily="18" charset="0"/>
              </a:rPr>
              <a:t>6 </a:t>
            </a:r>
            <a:r>
              <a:rPr lang="en-AU" sz="1600" dirty="0">
                <a:latin typeface="Comic Sans MS" panose="030F0902030302020204" pitchFamily="66" charset="0"/>
                <a:ea typeface="Times New Roman" panose="02020603050405020304" pitchFamily="18" charset="0"/>
                <a:cs typeface="Times New Roman" panose="02020603050405020304" pitchFamily="18" charset="0"/>
              </a:rPr>
              <a:t>And he will turn the hearts of fathers to their children and the hearts of children to their fathers, lest I come and strike the land with a decree of utter destruction.”</a:t>
            </a:r>
            <a:r>
              <a:rPr lang="en-AU" sz="1600" dirty="0"/>
              <a:t> </a:t>
            </a:r>
            <a:endParaRPr lang="en-AU" sz="1600" dirty="0">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B8D90B00-23B3-F0DB-DA4C-5BBB838767A1}"/>
              </a:ext>
            </a:extLst>
          </p:cNvPr>
          <p:cNvSpPr txBox="1"/>
          <p:nvPr/>
        </p:nvSpPr>
        <p:spPr>
          <a:xfrm>
            <a:off x="34564" y="396343"/>
            <a:ext cx="9109436" cy="646331"/>
          </a:xfrm>
          <a:prstGeom prst="rect">
            <a:avLst/>
          </a:prstGeom>
          <a:noFill/>
          <a:ln>
            <a:noFill/>
          </a:ln>
        </p:spPr>
        <p:txBody>
          <a:bodyPr wrap="square" rtlCol="0">
            <a:spAutoFit/>
          </a:bodyPr>
          <a:lstStyle/>
          <a:p>
            <a:pPr marL="180975" indent="-180975">
              <a:buFont typeface="Arial" panose="020B0604020202020204" pitchFamily="34" charset="0"/>
              <a:buChar char="•"/>
            </a:pPr>
            <a:r>
              <a:rPr lang="en-AU" sz="1600" dirty="0">
                <a:solidFill>
                  <a:schemeClr val="bg1"/>
                </a:solidFill>
                <a:latin typeface="Comic Sans MS" panose="030F0902030302020204" pitchFamily="66" charset="0"/>
                <a:cs typeface="Times New Roman" panose="02020603050405020304" pitchFamily="18" charset="0"/>
              </a:rPr>
              <a:t>Filled with Holy Spirit</a:t>
            </a:r>
            <a:r>
              <a:rPr lang="en-AU" dirty="0">
                <a:solidFill>
                  <a:schemeClr val="bg1"/>
                </a:solidFill>
                <a:latin typeface="Times New Roman" panose="02020603050405020304" pitchFamily="18" charset="0"/>
                <a:cs typeface="Times New Roman" panose="02020603050405020304" pitchFamily="18" charset="0"/>
              </a:rPr>
              <a:t>  –  a prophetic role  –  A message from God to His Covenant people</a:t>
            </a:r>
          </a:p>
          <a:p>
            <a:pPr marL="180975" indent="-180975">
              <a:buFont typeface="Arial" panose="020B0604020202020204" pitchFamily="34" charset="0"/>
              <a:buChar char="•"/>
            </a:pPr>
            <a:r>
              <a:rPr lang="en-AU" sz="1600" dirty="0">
                <a:solidFill>
                  <a:schemeClr val="bg1"/>
                </a:solidFill>
                <a:latin typeface="Comic Sans MS" panose="030F0902030302020204" pitchFamily="66" charset="0"/>
                <a:cs typeface="Times New Roman" panose="02020603050405020304" pitchFamily="18" charset="0"/>
              </a:rPr>
              <a:t>In the spirit and power of Elijah</a:t>
            </a:r>
            <a:r>
              <a:rPr lang="en-AU" dirty="0">
                <a:solidFill>
                  <a:schemeClr val="bg1"/>
                </a:solidFill>
                <a:latin typeface="Times New Roman" panose="02020603050405020304" pitchFamily="18" charset="0"/>
                <a:cs typeface="Times New Roman" panose="02020603050405020304" pitchFamily="18" charset="0"/>
              </a:rPr>
              <a:t>  –  Challenges Kings and suffers because of it</a:t>
            </a:r>
          </a:p>
        </p:txBody>
      </p:sp>
      <p:sp>
        <p:nvSpPr>
          <p:cNvPr id="10" name="TextBox 9">
            <a:extLst>
              <a:ext uri="{FF2B5EF4-FFF2-40B4-BE49-F238E27FC236}">
                <a16:creationId xmlns:a16="http://schemas.microsoft.com/office/drawing/2014/main" id="{B84AD33B-8EBE-1C67-011B-851F2CEB669A}"/>
              </a:ext>
            </a:extLst>
          </p:cNvPr>
          <p:cNvSpPr txBox="1"/>
          <p:nvPr/>
        </p:nvSpPr>
        <p:spPr>
          <a:xfrm>
            <a:off x="34564" y="3916667"/>
            <a:ext cx="7242684"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A baptism of repentance for the forgiveness of sins</a:t>
            </a:r>
          </a:p>
        </p:txBody>
      </p:sp>
      <p:sp>
        <p:nvSpPr>
          <p:cNvPr id="18" name="TextBox 17">
            <a:extLst>
              <a:ext uri="{FF2B5EF4-FFF2-40B4-BE49-F238E27FC236}">
                <a16:creationId xmlns:a16="http://schemas.microsoft.com/office/drawing/2014/main" id="{56C8B6FD-19EB-4C9F-D4AD-11092D901288}"/>
              </a:ext>
            </a:extLst>
          </p:cNvPr>
          <p:cNvSpPr txBox="1"/>
          <p:nvPr/>
        </p:nvSpPr>
        <p:spPr>
          <a:xfrm>
            <a:off x="3420846" y="923829"/>
            <a:ext cx="5688590" cy="369332"/>
          </a:xfrm>
          <a:prstGeom prst="rect">
            <a:avLst/>
          </a:prstGeom>
          <a:noFill/>
          <a:ln w="15875">
            <a:noFill/>
          </a:ln>
        </p:spPr>
        <p:txBody>
          <a:bodyPr wrap="square" rtlCol="0">
            <a:spAutoFit/>
          </a:bodyPr>
          <a:lstStyle/>
          <a:p>
            <a:r>
              <a:rPr lang="en-AU" dirty="0">
                <a:solidFill>
                  <a:schemeClr val="bg1"/>
                </a:solidFill>
                <a:latin typeface="Times New Roman" panose="02020603050405020304" pitchFamily="18" charset="0"/>
                <a:cs typeface="Times New Roman" panose="02020603050405020304" pitchFamily="18" charset="0"/>
              </a:rPr>
              <a:t>–  Points to Old Testament Prophet Malachi</a:t>
            </a:r>
          </a:p>
        </p:txBody>
      </p:sp>
      <p:sp>
        <p:nvSpPr>
          <p:cNvPr id="19" name="TextBox 18">
            <a:extLst>
              <a:ext uri="{FF2B5EF4-FFF2-40B4-BE49-F238E27FC236}">
                <a16:creationId xmlns:a16="http://schemas.microsoft.com/office/drawing/2014/main" id="{3D792237-D00B-7E4F-35EE-21348EF62D34}"/>
              </a:ext>
            </a:extLst>
          </p:cNvPr>
          <p:cNvSpPr txBox="1"/>
          <p:nvPr/>
        </p:nvSpPr>
        <p:spPr>
          <a:xfrm>
            <a:off x="10710" y="2901004"/>
            <a:ext cx="9109436" cy="369332"/>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message of John:  Get right with God before He comes on the Day of Judgment</a:t>
            </a:r>
          </a:p>
        </p:txBody>
      </p:sp>
      <p:sp>
        <p:nvSpPr>
          <p:cNvPr id="20" name="TextBox 19">
            <a:extLst>
              <a:ext uri="{FF2B5EF4-FFF2-40B4-BE49-F238E27FC236}">
                <a16:creationId xmlns:a16="http://schemas.microsoft.com/office/drawing/2014/main" id="{D676C42B-504F-DA87-8FE9-7800779F6641}"/>
              </a:ext>
            </a:extLst>
          </p:cNvPr>
          <p:cNvSpPr txBox="1"/>
          <p:nvPr/>
        </p:nvSpPr>
        <p:spPr>
          <a:xfrm>
            <a:off x="1789571" y="3270336"/>
            <a:ext cx="5551714" cy="646331"/>
          </a:xfrm>
          <a:prstGeom prst="rect">
            <a:avLst/>
          </a:prstGeom>
          <a:noFill/>
          <a:ln w="15875">
            <a:solidFill>
              <a:schemeClr val="bg1"/>
            </a:solidFill>
          </a:ln>
        </p:spPr>
        <p:txBody>
          <a:bodyPr wrap="square" rtlCol="0">
            <a:spAutoFit/>
          </a:bodyPr>
          <a:lstStyle/>
          <a:p>
            <a:r>
              <a:rPr lang="en-AU" dirty="0">
                <a:solidFill>
                  <a:schemeClr val="bg1"/>
                </a:solidFill>
                <a:latin typeface="Times New Roman" panose="02020603050405020304" pitchFamily="18" charset="0"/>
                <a:cs typeface="Times New Roman" panose="02020603050405020304" pitchFamily="18" charset="0"/>
              </a:rPr>
              <a:t>The religion of God’s covenant people had become so corrupt, that when God appeared, they had Him executed.</a:t>
            </a:r>
          </a:p>
        </p:txBody>
      </p:sp>
      <p:sp>
        <p:nvSpPr>
          <p:cNvPr id="23" name="TextBox 22">
            <a:extLst>
              <a:ext uri="{FF2B5EF4-FFF2-40B4-BE49-F238E27FC236}">
                <a16:creationId xmlns:a16="http://schemas.microsoft.com/office/drawing/2014/main" id="{E08D09A4-87AF-EC64-5044-DD85EFA3BC15}"/>
              </a:ext>
            </a:extLst>
          </p:cNvPr>
          <p:cNvSpPr txBox="1"/>
          <p:nvPr/>
        </p:nvSpPr>
        <p:spPr>
          <a:xfrm>
            <a:off x="10710" y="4197067"/>
            <a:ext cx="9109436" cy="369332"/>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Repentance – a turning – a change of mind – a change in behaviour (from evil to righteous)</a:t>
            </a:r>
          </a:p>
        </p:txBody>
      </p:sp>
      <p:sp>
        <p:nvSpPr>
          <p:cNvPr id="24" name="TextBox 23">
            <a:extLst>
              <a:ext uri="{FF2B5EF4-FFF2-40B4-BE49-F238E27FC236}">
                <a16:creationId xmlns:a16="http://schemas.microsoft.com/office/drawing/2014/main" id="{3B4C5C20-A7EC-27A7-451A-9A64D20C53AF}"/>
              </a:ext>
            </a:extLst>
          </p:cNvPr>
          <p:cNvSpPr txBox="1"/>
          <p:nvPr/>
        </p:nvSpPr>
        <p:spPr>
          <a:xfrm>
            <a:off x="10709" y="4481209"/>
            <a:ext cx="9109435"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The fruit of the Gospel of Jesus Christ, is “reconciliation”.  </a:t>
            </a:r>
            <a:r>
              <a:rPr lang="en-AU" dirty="0">
                <a:solidFill>
                  <a:schemeClr val="bg1"/>
                </a:solidFill>
                <a:latin typeface="Times New Roman" panose="02020603050405020304" pitchFamily="18" charset="0"/>
                <a:cs typeface="Times New Roman" panose="02020603050405020304" pitchFamily="18" charset="0"/>
              </a:rPr>
              <a:t>In Repentance and faith:</a:t>
            </a:r>
          </a:p>
        </p:txBody>
      </p:sp>
      <p:sp>
        <p:nvSpPr>
          <p:cNvPr id="25" name="TextBox 24">
            <a:extLst>
              <a:ext uri="{FF2B5EF4-FFF2-40B4-BE49-F238E27FC236}">
                <a16:creationId xmlns:a16="http://schemas.microsoft.com/office/drawing/2014/main" id="{8AB00C62-8848-99CB-9A22-558AFA27E3BE}"/>
              </a:ext>
            </a:extLst>
          </p:cNvPr>
          <p:cNvSpPr txBox="1"/>
          <p:nvPr/>
        </p:nvSpPr>
        <p:spPr>
          <a:xfrm>
            <a:off x="395535" y="4753658"/>
            <a:ext cx="8708707" cy="646331"/>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Sinners are reconciled to a Holy God;  </a:t>
            </a:r>
          </a:p>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Broken &amp; bitter families can be reconciled in Jesus Christ (bound in love and forgiveness)</a:t>
            </a:r>
          </a:p>
        </p:txBody>
      </p:sp>
      <p:sp>
        <p:nvSpPr>
          <p:cNvPr id="26" name="TextBox 25">
            <a:extLst>
              <a:ext uri="{FF2B5EF4-FFF2-40B4-BE49-F238E27FC236}">
                <a16:creationId xmlns:a16="http://schemas.microsoft.com/office/drawing/2014/main" id="{DAAAC6A4-592C-EAC3-D5C1-E7ED81021F8F}"/>
              </a:ext>
            </a:extLst>
          </p:cNvPr>
          <p:cNvSpPr txBox="1"/>
          <p:nvPr/>
        </p:nvSpPr>
        <p:spPr>
          <a:xfrm>
            <a:off x="18662" y="5308145"/>
            <a:ext cx="9085580"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To make ready for the Lord, a </a:t>
            </a:r>
            <a:r>
              <a:rPr lang="en-AU">
                <a:solidFill>
                  <a:srgbClr val="FFFF00"/>
                </a:solidFill>
                <a:latin typeface="Times New Roman" panose="02020603050405020304" pitchFamily="18" charset="0"/>
                <a:cs typeface="Times New Roman" panose="02020603050405020304" pitchFamily="18" charset="0"/>
              </a:rPr>
              <a:t>people prepared</a:t>
            </a:r>
            <a:endParaRPr lang="en-AU"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15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uiExpand="1" animBg="1"/>
      <p:bldP spid="5" grpId="0" animBg="1"/>
      <p:bldP spid="9" grpId="0" uiExpand="1" build="p"/>
      <p:bldP spid="10" grpId="0"/>
      <p:bldP spid="18" grpId="0" uiExpand="1" animBg="1"/>
      <p:bldP spid="19" grpId="0" uiExpand="1" build="p"/>
      <p:bldP spid="20" grpId="0" uiExpand="1" animBg="1"/>
      <p:bldP spid="23" grpId="0" uiExpand="1" build="p"/>
      <p:bldP spid="24" grpId="0"/>
      <p:bldP spid="25" grpId="0" uiExpand="1" build="p"/>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0910813-6890-FE38-51F6-B7796EBC90EB}"/>
              </a:ext>
            </a:extLst>
          </p:cNvPr>
          <p:cNvSpPr txBox="1"/>
          <p:nvPr/>
        </p:nvSpPr>
        <p:spPr>
          <a:xfrm>
            <a:off x="0" y="0"/>
            <a:ext cx="7524328" cy="400110"/>
          </a:xfrm>
          <a:prstGeom prst="rect">
            <a:avLst/>
          </a:prstGeom>
          <a:noFill/>
          <a:ln w="19050">
            <a:noFill/>
          </a:ln>
        </p:spPr>
        <p:txBody>
          <a:bodyPr wrap="square" rtlCol="0">
            <a:spAutoFit/>
          </a:bodyPr>
          <a:lstStyle/>
          <a:p>
            <a:pPr marL="4763" indent="-4763"/>
            <a:r>
              <a:rPr lang="en-AU" sz="2000" dirty="0">
                <a:solidFill>
                  <a:srgbClr val="FFFF00"/>
                </a:solidFill>
                <a:latin typeface="Times New Roman" panose="02020603050405020304" pitchFamily="18" charset="0"/>
                <a:cs typeface="Times New Roman" panose="02020603050405020304" pitchFamily="18" charset="0"/>
              </a:rPr>
              <a:t>A  Spirit-Filled  Baby  Comes  Before  Jesus</a:t>
            </a:r>
            <a:r>
              <a:rPr lang="en-AU" dirty="0">
                <a:solidFill>
                  <a:srgbClr val="FFFF00"/>
                </a:solidFill>
                <a:latin typeface="Times New Roman" panose="02020603050405020304" pitchFamily="18" charset="0"/>
                <a:cs typeface="Times New Roman" panose="02020603050405020304" pitchFamily="18" charset="0"/>
              </a:rPr>
              <a:t>  –  John the Baptist</a:t>
            </a:r>
          </a:p>
        </p:txBody>
      </p:sp>
      <p:sp>
        <p:nvSpPr>
          <p:cNvPr id="12" name="TextBox 11">
            <a:extLst>
              <a:ext uri="{FF2B5EF4-FFF2-40B4-BE49-F238E27FC236}">
                <a16:creationId xmlns:a16="http://schemas.microsoft.com/office/drawing/2014/main" id="{9BE99BC9-8C58-D458-2E7F-A5E7E9C0FAF1}"/>
              </a:ext>
            </a:extLst>
          </p:cNvPr>
          <p:cNvSpPr txBox="1"/>
          <p:nvPr/>
        </p:nvSpPr>
        <p:spPr>
          <a:xfrm>
            <a:off x="6588224" y="30777"/>
            <a:ext cx="2636878" cy="369332"/>
          </a:xfrm>
          <a:prstGeom prst="rect">
            <a:avLst/>
          </a:prstGeom>
          <a:noFill/>
          <a:ln w="15875">
            <a:noFill/>
          </a:ln>
        </p:spPr>
        <p:txBody>
          <a:bodyPr wrap="square" rtlCol="0">
            <a:spAutoFit/>
          </a:bodyPr>
          <a:lstStyle/>
          <a:p>
            <a:r>
              <a:rPr lang="en-AU" dirty="0">
                <a:solidFill>
                  <a:schemeClr val="bg1"/>
                </a:solidFill>
                <a:latin typeface="Times New Roman" panose="02020603050405020304" pitchFamily="18" charset="0"/>
                <a:cs typeface="Times New Roman" panose="02020603050405020304" pitchFamily="18" charset="0"/>
              </a:rPr>
              <a:t>YHWH has been gracious</a:t>
            </a:r>
          </a:p>
        </p:txBody>
      </p:sp>
      <p:sp>
        <p:nvSpPr>
          <p:cNvPr id="5" name="Text Box 4">
            <a:extLst>
              <a:ext uri="{FF2B5EF4-FFF2-40B4-BE49-F238E27FC236}">
                <a16:creationId xmlns:a16="http://schemas.microsoft.com/office/drawing/2014/main" id="{CDA914C1-3B66-67B5-27D5-8F61DBF8528D}"/>
              </a:ext>
            </a:extLst>
          </p:cNvPr>
          <p:cNvSpPr txBox="1">
            <a:spLocks noChangeArrowheads="1"/>
          </p:cNvSpPr>
          <p:nvPr/>
        </p:nvSpPr>
        <p:spPr bwMode="auto">
          <a:xfrm>
            <a:off x="803133" y="4391561"/>
            <a:ext cx="7537734" cy="1323439"/>
          </a:xfrm>
          <a:prstGeom prst="rect">
            <a:avLst/>
          </a:prstGeom>
          <a:solidFill>
            <a:schemeClr val="bg1"/>
          </a:solidFill>
          <a:ln w="9525">
            <a:noFill/>
            <a:miter lim="800000"/>
            <a:headEnd/>
            <a:tailEnd/>
          </a:ln>
        </p:spPr>
        <p:txBody>
          <a:bodyPr wrap="square">
            <a:prstTxWarp prst="textNoShape">
              <a:avLst/>
            </a:prstTxWarp>
            <a:spAutoFit/>
          </a:bodyPr>
          <a:lstStyle/>
          <a:p>
            <a:r>
              <a:rPr lang="en-AU" sz="1600" b="1" baseline="30000" dirty="0">
                <a:latin typeface="Times New Roman" panose="02020603050405020304" pitchFamily="18" charset="0"/>
                <a:ea typeface="Times New Roman" panose="02020603050405020304" pitchFamily="18" charset="0"/>
              </a:rPr>
              <a:t>Malachi 3:1 </a:t>
            </a:r>
            <a:r>
              <a:rPr lang="en-AU" sz="1600" dirty="0">
                <a:latin typeface="Comic Sans MS" panose="030F0902030302020204" pitchFamily="66" charset="0"/>
                <a:ea typeface="Times New Roman" panose="02020603050405020304" pitchFamily="18" charset="0"/>
                <a:cs typeface="Times New Roman" panose="02020603050405020304" pitchFamily="18" charset="0"/>
              </a:rPr>
              <a:t>“Behold, I send my messenger, and he will prepare the way before me.  And the Lord whom you seek will suddenly come to his temple;  and the messenger of the covenant in whom you delight, behold, he is coming, says the </a:t>
            </a:r>
            <a:r>
              <a:rPr lang="en-AU" sz="1600" cap="small" dirty="0">
                <a:latin typeface="Comic Sans MS" panose="030F0902030302020204" pitchFamily="66" charset="0"/>
                <a:ea typeface="Times New Roman" panose="02020603050405020304" pitchFamily="18" charset="0"/>
                <a:cs typeface="Times New Roman" panose="02020603050405020304" pitchFamily="18" charset="0"/>
              </a:rPr>
              <a:t>Lord</a:t>
            </a:r>
            <a:r>
              <a:rPr lang="en-AU" sz="1600" dirty="0">
                <a:latin typeface="Comic Sans MS" panose="030F0902030302020204" pitchFamily="66" charset="0"/>
                <a:ea typeface="Times New Roman" panose="02020603050405020304" pitchFamily="18" charset="0"/>
                <a:cs typeface="Times New Roman" panose="02020603050405020304" pitchFamily="18" charset="0"/>
              </a:rPr>
              <a:t> of hosts.  </a:t>
            </a:r>
            <a:r>
              <a:rPr lang="en-AU" sz="1600" b="1" baseline="30000" dirty="0">
                <a:latin typeface="Comic Sans MS" panose="030F0902030302020204" pitchFamily="66" charset="0"/>
                <a:ea typeface="Times New Roman" panose="02020603050405020304" pitchFamily="18" charset="0"/>
                <a:cs typeface="Times New Roman" panose="02020603050405020304" pitchFamily="18" charset="0"/>
              </a:rPr>
              <a:t>2 </a:t>
            </a:r>
            <a:r>
              <a:rPr lang="en-AU" sz="1600" dirty="0">
                <a:latin typeface="Comic Sans MS" panose="030F0902030302020204" pitchFamily="66" charset="0"/>
                <a:ea typeface="Times New Roman" panose="02020603050405020304" pitchFamily="18" charset="0"/>
                <a:cs typeface="Times New Roman" panose="02020603050405020304" pitchFamily="18" charset="0"/>
              </a:rPr>
              <a:t>But who can endure the day of his coming, and who can stand when he appears?  For he is like a refiner’s fire and like fullers’ soap.</a:t>
            </a:r>
            <a:r>
              <a:rPr lang="en-AU" sz="1600" dirty="0"/>
              <a:t> </a:t>
            </a:r>
            <a:endParaRPr lang="en-AU" sz="1600" dirty="0">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B8D90B00-23B3-F0DB-DA4C-5BBB838767A1}"/>
              </a:ext>
            </a:extLst>
          </p:cNvPr>
          <p:cNvSpPr txBox="1"/>
          <p:nvPr/>
        </p:nvSpPr>
        <p:spPr>
          <a:xfrm>
            <a:off x="0" y="305372"/>
            <a:ext cx="9109436" cy="646331"/>
          </a:xfrm>
          <a:prstGeom prst="rect">
            <a:avLst/>
          </a:prstGeom>
          <a:noFill/>
          <a:ln>
            <a:noFill/>
          </a:ln>
        </p:spPr>
        <p:txBody>
          <a:bodyPr wrap="square" rtlCol="0">
            <a:spAutoFit/>
          </a:bodyPr>
          <a:lstStyle/>
          <a:p>
            <a:pPr marL="180975" indent="-180975">
              <a:buFont typeface="Arial" panose="020B0604020202020204" pitchFamily="34" charset="0"/>
              <a:buChar char="•"/>
            </a:pPr>
            <a:r>
              <a:rPr lang="en-AU" sz="1600" dirty="0">
                <a:solidFill>
                  <a:schemeClr val="bg1"/>
                </a:solidFill>
                <a:latin typeface="Comic Sans MS" panose="030F0902030302020204" pitchFamily="66" charset="0"/>
                <a:cs typeface="Times New Roman" panose="02020603050405020304" pitchFamily="18" charset="0"/>
              </a:rPr>
              <a:t>Filled with Holy Spirit</a:t>
            </a:r>
            <a:r>
              <a:rPr lang="en-AU" dirty="0">
                <a:solidFill>
                  <a:schemeClr val="bg1"/>
                </a:solidFill>
                <a:latin typeface="Times New Roman" panose="02020603050405020304" pitchFamily="18" charset="0"/>
                <a:cs typeface="Times New Roman" panose="02020603050405020304" pitchFamily="18" charset="0"/>
              </a:rPr>
              <a:t>  –  a prophetic role  –  A message from God to His Covenant people</a:t>
            </a:r>
          </a:p>
          <a:p>
            <a:pPr marL="180975" indent="-180975">
              <a:buFont typeface="Arial" panose="020B0604020202020204" pitchFamily="34" charset="0"/>
              <a:buChar char="•"/>
            </a:pPr>
            <a:r>
              <a:rPr lang="en-AU" sz="1600" dirty="0">
                <a:solidFill>
                  <a:schemeClr val="bg1"/>
                </a:solidFill>
                <a:latin typeface="Comic Sans MS" panose="030F0902030302020204" pitchFamily="66" charset="0"/>
                <a:cs typeface="Times New Roman" panose="02020603050405020304" pitchFamily="18" charset="0"/>
              </a:rPr>
              <a:t>In the spirit and power of Elijah</a:t>
            </a:r>
            <a:r>
              <a:rPr lang="en-AU" dirty="0">
                <a:solidFill>
                  <a:schemeClr val="bg1"/>
                </a:solidFill>
                <a:latin typeface="Times New Roman" panose="02020603050405020304" pitchFamily="18" charset="0"/>
                <a:cs typeface="Times New Roman" panose="02020603050405020304" pitchFamily="18" charset="0"/>
              </a:rPr>
              <a:t>  –  Challenges Kings and suffers because of it</a:t>
            </a:r>
          </a:p>
        </p:txBody>
      </p:sp>
      <p:sp>
        <p:nvSpPr>
          <p:cNvPr id="10" name="TextBox 9">
            <a:extLst>
              <a:ext uri="{FF2B5EF4-FFF2-40B4-BE49-F238E27FC236}">
                <a16:creationId xmlns:a16="http://schemas.microsoft.com/office/drawing/2014/main" id="{B84AD33B-8EBE-1C67-011B-851F2CEB669A}"/>
              </a:ext>
            </a:extLst>
          </p:cNvPr>
          <p:cNvSpPr txBox="1"/>
          <p:nvPr/>
        </p:nvSpPr>
        <p:spPr>
          <a:xfrm>
            <a:off x="33809" y="1804924"/>
            <a:ext cx="7242684"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A baptism of repentance for the forgiveness of sins</a:t>
            </a:r>
          </a:p>
        </p:txBody>
      </p:sp>
      <p:sp>
        <p:nvSpPr>
          <p:cNvPr id="18" name="TextBox 17">
            <a:extLst>
              <a:ext uri="{FF2B5EF4-FFF2-40B4-BE49-F238E27FC236}">
                <a16:creationId xmlns:a16="http://schemas.microsoft.com/office/drawing/2014/main" id="{56C8B6FD-19EB-4C9F-D4AD-11092D901288}"/>
              </a:ext>
            </a:extLst>
          </p:cNvPr>
          <p:cNvSpPr txBox="1"/>
          <p:nvPr/>
        </p:nvSpPr>
        <p:spPr>
          <a:xfrm>
            <a:off x="3347864" y="808179"/>
            <a:ext cx="5688590" cy="369332"/>
          </a:xfrm>
          <a:prstGeom prst="rect">
            <a:avLst/>
          </a:prstGeom>
          <a:noFill/>
          <a:ln w="15875">
            <a:noFill/>
          </a:ln>
        </p:spPr>
        <p:txBody>
          <a:bodyPr wrap="square" rtlCol="0">
            <a:spAutoFit/>
          </a:bodyPr>
          <a:lstStyle/>
          <a:p>
            <a:r>
              <a:rPr lang="en-AU" dirty="0">
                <a:solidFill>
                  <a:schemeClr val="bg1"/>
                </a:solidFill>
                <a:latin typeface="Times New Roman" panose="02020603050405020304" pitchFamily="18" charset="0"/>
                <a:cs typeface="Times New Roman" panose="02020603050405020304" pitchFamily="18" charset="0"/>
              </a:rPr>
              <a:t>–  Points to Old Testament Prophet Malachi</a:t>
            </a:r>
          </a:p>
        </p:txBody>
      </p:sp>
      <p:sp>
        <p:nvSpPr>
          <p:cNvPr id="19" name="TextBox 18">
            <a:extLst>
              <a:ext uri="{FF2B5EF4-FFF2-40B4-BE49-F238E27FC236}">
                <a16:creationId xmlns:a16="http://schemas.microsoft.com/office/drawing/2014/main" id="{3D792237-D00B-7E4F-35EE-21348EF62D34}"/>
              </a:ext>
            </a:extLst>
          </p:cNvPr>
          <p:cNvSpPr txBox="1"/>
          <p:nvPr/>
        </p:nvSpPr>
        <p:spPr>
          <a:xfrm>
            <a:off x="0" y="1072409"/>
            <a:ext cx="9109436" cy="369332"/>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message of John:  Get right with God before He comes on the Day of Judgment</a:t>
            </a:r>
          </a:p>
        </p:txBody>
      </p:sp>
      <p:sp>
        <p:nvSpPr>
          <p:cNvPr id="20" name="TextBox 19">
            <a:extLst>
              <a:ext uri="{FF2B5EF4-FFF2-40B4-BE49-F238E27FC236}">
                <a16:creationId xmlns:a16="http://schemas.microsoft.com/office/drawing/2014/main" id="{D676C42B-504F-DA87-8FE9-7800779F6641}"/>
              </a:ext>
            </a:extLst>
          </p:cNvPr>
          <p:cNvSpPr txBox="1"/>
          <p:nvPr/>
        </p:nvSpPr>
        <p:spPr>
          <a:xfrm>
            <a:off x="611561" y="1441741"/>
            <a:ext cx="7704856" cy="369332"/>
          </a:xfrm>
          <a:prstGeom prst="rect">
            <a:avLst/>
          </a:prstGeom>
          <a:noFill/>
          <a:ln w="15875">
            <a:solidFill>
              <a:schemeClr val="bg1"/>
            </a:solidFill>
          </a:ln>
        </p:spPr>
        <p:txBody>
          <a:bodyPr wrap="square" rtlCol="0">
            <a:spAutoFit/>
          </a:bodyPr>
          <a:lstStyle/>
          <a:p>
            <a:r>
              <a:rPr lang="en-AU" dirty="0">
                <a:solidFill>
                  <a:schemeClr val="bg1"/>
                </a:solidFill>
                <a:latin typeface="Times New Roman" panose="02020603050405020304" pitchFamily="18" charset="0"/>
                <a:cs typeface="Times New Roman" panose="02020603050405020304" pitchFamily="18" charset="0"/>
              </a:rPr>
              <a:t>God’s covenant people – so corrupt, when God appeared, they had Him executed.</a:t>
            </a:r>
          </a:p>
        </p:txBody>
      </p:sp>
      <p:sp>
        <p:nvSpPr>
          <p:cNvPr id="23" name="TextBox 22">
            <a:extLst>
              <a:ext uri="{FF2B5EF4-FFF2-40B4-BE49-F238E27FC236}">
                <a16:creationId xmlns:a16="http://schemas.microsoft.com/office/drawing/2014/main" id="{E08D09A4-87AF-EC64-5044-DD85EFA3BC15}"/>
              </a:ext>
            </a:extLst>
          </p:cNvPr>
          <p:cNvSpPr txBox="1"/>
          <p:nvPr/>
        </p:nvSpPr>
        <p:spPr>
          <a:xfrm>
            <a:off x="9955" y="2085324"/>
            <a:ext cx="9109436" cy="369332"/>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Repentance – a turning – a change of mind – a change in behaviour (from evil to righteous)</a:t>
            </a:r>
          </a:p>
        </p:txBody>
      </p:sp>
      <p:sp>
        <p:nvSpPr>
          <p:cNvPr id="24" name="TextBox 23">
            <a:extLst>
              <a:ext uri="{FF2B5EF4-FFF2-40B4-BE49-F238E27FC236}">
                <a16:creationId xmlns:a16="http://schemas.microsoft.com/office/drawing/2014/main" id="{3B4C5C20-A7EC-27A7-451A-9A64D20C53AF}"/>
              </a:ext>
            </a:extLst>
          </p:cNvPr>
          <p:cNvSpPr txBox="1"/>
          <p:nvPr/>
        </p:nvSpPr>
        <p:spPr>
          <a:xfrm>
            <a:off x="9954" y="2369466"/>
            <a:ext cx="9109435"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The fruit of the Gospel of Jesus Christ, is “reconciliation”.  </a:t>
            </a:r>
            <a:r>
              <a:rPr lang="en-AU" dirty="0">
                <a:solidFill>
                  <a:schemeClr val="bg1"/>
                </a:solidFill>
                <a:latin typeface="Times New Roman" panose="02020603050405020304" pitchFamily="18" charset="0"/>
                <a:cs typeface="Times New Roman" panose="02020603050405020304" pitchFamily="18" charset="0"/>
              </a:rPr>
              <a:t>In Repentance and faith:</a:t>
            </a:r>
          </a:p>
        </p:txBody>
      </p:sp>
      <p:sp>
        <p:nvSpPr>
          <p:cNvPr id="25" name="TextBox 24">
            <a:extLst>
              <a:ext uri="{FF2B5EF4-FFF2-40B4-BE49-F238E27FC236}">
                <a16:creationId xmlns:a16="http://schemas.microsoft.com/office/drawing/2014/main" id="{8AB00C62-8848-99CB-9A22-558AFA27E3BE}"/>
              </a:ext>
            </a:extLst>
          </p:cNvPr>
          <p:cNvSpPr txBox="1"/>
          <p:nvPr/>
        </p:nvSpPr>
        <p:spPr>
          <a:xfrm>
            <a:off x="394780" y="2641915"/>
            <a:ext cx="8708707" cy="646331"/>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Sinners are reconciled to a Holy God;  </a:t>
            </a:r>
          </a:p>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Broken &amp; bitter families can be reconciled in Jesus Christ (bound in love and forgiveness)</a:t>
            </a:r>
          </a:p>
        </p:txBody>
      </p:sp>
      <p:sp>
        <p:nvSpPr>
          <p:cNvPr id="26" name="TextBox 25">
            <a:extLst>
              <a:ext uri="{FF2B5EF4-FFF2-40B4-BE49-F238E27FC236}">
                <a16:creationId xmlns:a16="http://schemas.microsoft.com/office/drawing/2014/main" id="{DAAAC6A4-592C-EAC3-D5C1-E7ED81021F8F}"/>
              </a:ext>
            </a:extLst>
          </p:cNvPr>
          <p:cNvSpPr txBox="1"/>
          <p:nvPr/>
        </p:nvSpPr>
        <p:spPr>
          <a:xfrm>
            <a:off x="17907" y="3196402"/>
            <a:ext cx="9085580" cy="369332"/>
          </a:xfrm>
          <a:prstGeom prst="rect">
            <a:avLst/>
          </a:prstGeom>
          <a:noFill/>
          <a:ln w="19050">
            <a:noFill/>
          </a:ln>
        </p:spPr>
        <p:txBody>
          <a:bodyPr wrap="square" rtlCol="0">
            <a:spAutoFit/>
          </a:bodyPr>
          <a:lstStyle/>
          <a:p>
            <a:pPr marL="4763" indent="-4763"/>
            <a:r>
              <a:rPr lang="en-AU" u="sng" dirty="0">
                <a:solidFill>
                  <a:srgbClr val="FFFF00"/>
                </a:solidFill>
                <a:latin typeface="Comic Sans MS" panose="030F0902030302020204" pitchFamily="66" charset="0"/>
                <a:cs typeface="Times New Roman" panose="02020603050405020304" pitchFamily="18" charset="0"/>
              </a:rPr>
              <a:t>To make ready for the Lord, a people prepared</a:t>
            </a:r>
          </a:p>
        </p:txBody>
      </p:sp>
      <p:sp>
        <p:nvSpPr>
          <p:cNvPr id="2" name="TextBox 1">
            <a:extLst>
              <a:ext uri="{FF2B5EF4-FFF2-40B4-BE49-F238E27FC236}">
                <a16:creationId xmlns:a16="http://schemas.microsoft.com/office/drawing/2014/main" id="{77E282E2-4AA7-819E-3683-C9C393B7360C}"/>
              </a:ext>
            </a:extLst>
          </p:cNvPr>
          <p:cNvSpPr txBox="1"/>
          <p:nvPr/>
        </p:nvSpPr>
        <p:spPr>
          <a:xfrm>
            <a:off x="6362" y="3507763"/>
            <a:ext cx="9137638" cy="369332"/>
          </a:xfrm>
          <a:prstGeom prst="rect">
            <a:avLst/>
          </a:prstGeom>
          <a:noFill/>
          <a:ln>
            <a:noFill/>
          </a:ln>
        </p:spPr>
        <p:txBody>
          <a:bodyPr wrap="square" rtlCol="0">
            <a:spAutoFit/>
          </a:bodyPr>
          <a:lstStyle/>
          <a:p>
            <a:pPr marL="180975" indent="-180975">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At the 2</a:t>
            </a:r>
            <a:r>
              <a:rPr lang="en-AU" baseline="30000" dirty="0">
                <a:solidFill>
                  <a:schemeClr val="bg1"/>
                </a:solidFill>
                <a:latin typeface="Times New Roman" panose="02020603050405020304" pitchFamily="18" charset="0"/>
                <a:cs typeface="Times New Roman" panose="02020603050405020304" pitchFamily="18" charset="0"/>
              </a:rPr>
              <a:t>nd</a:t>
            </a:r>
            <a:r>
              <a:rPr lang="en-AU" dirty="0">
                <a:solidFill>
                  <a:schemeClr val="bg1"/>
                </a:solidFill>
                <a:latin typeface="Times New Roman" panose="02020603050405020304" pitchFamily="18" charset="0"/>
                <a:cs typeface="Times New Roman" panose="02020603050405020304" pitchFamily="18" charset="0"/>
              </a:rPr>
              <a:t> coming of Jesus, He comes in Judgment.   (Who can stand before Him on that day?)</a:t>
            </a:r>
          </a:p>
        </p:txBody>
      </p:sp>
      <p:sp>
        <p:nvSpPr>
          <p:cNvPr id="3" name="TextBox 2">
            <a:extLst>
              <a:ext uri="{FF2B5EF4-FFF2-40B4-BE49-F238E27FC236}">
                <a16:creationId xmlns:a16="http://schemas.microsoft.com/office/drawing/2014/main" id="{B27789C8-7A15-4690-9529-288B798C65FF}"/>
              </a:ext>
            </a:extLst>
          </p:cNvPr>
          <p:cNvSpPr txBox="1"/>
          <p:nvPr/>
        </p:nvSpPr>
        <p:spPr>
          <a:xfrm>
            <a:off x="1441" y="3803656"/>
            <a:ext cx="9117948" cy="369332"/>
          </a:xfrm>
          <a:prstGeom prst="rect">
            <a:avLst/>
          </a:prstGeom>
          <a:noFill/>
          <a:ln w="19050">
            <a:noFill/>
          </a:ln>
        </p:spPr>
        <p:txBody>
          <a:bodyPr wrap="square" rtlCol="0">
            <a:spAutoFit/>
          </a:bodyPr>
          <a:lstStyle/>
          <a:p>
            <a:pPr marL="4763" indent="-4763"/>
            <a:r>
              <a:rPr lang="en-AU" dirty="0">
                <a:solidFill>
                  <a:srgbClr val="FFFF00"/>
                </a:solidFill>
                <a:latin typeface="Times New Roman" panose="02020603050405020304" pitchFamily="18" charset="0"/>
                <a:cs typeface="Times New Roman" panose="02020603050405020304" pitchFamily="18" charset="0"/>
              </a:rPr>
              <a:t>Repentance for the Forgiveness of Sins  ––  The message of John / Jesus / Apostles / us</a:t>
            </a:r>
          </a:p>
        </p:txBody>
      </p:sp>
    </p:spTree>
    <p:extLst>
      <p:ext uri="{BB962C8B-B14F-4D97-AF65-F5344CB8AC3E}">
        <p14:creationId xmlns:p14="http://schemas.microsoft.com/office/powerpoint/2010/main" val="245621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170900</TotalTime>
  <Words>1856</Words>
  <Application>Microsoft Macintosh PowerPoint</Application>
  <PresentationFormat>On-screen Show (16:10)</PresentationFormat>
  <Paragraphs>120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Times New Roman</vt:lpstr>
      <vt:lpstr>Calibri</vt:lpstr>
      <vt:lpstr>Avenir Book</vt:lpstr>
      <vt:lpstr>Arial</vt:lpstr>
      <vt:lpstr>Comic Sans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2600</cp:revision>
  <cp:lastPrinted>2023-12-20T02:36:49Z</cp:lastPrinted>
  <dcterms:created xsi:type="dcterms:W3CDTF">2016-11-04T06:28:01Z</dcterms:created>
  <dcterms:modified xsi:type="dcterms:W3CDTF">2023-12-20T05:37:19Z</dcterms:modified>
</cp:coreProperties>
</file>